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9CDDF2-E79D-4BB7-A97C-9680D083CE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600" dirty="0"/>
              <a:t>Les voies d’adaptation des politiques agricoles au changement climatique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E87EBC-0614-4697-BB83-681A565FA6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Benoît Grimonprez</a:t>
            </a:r>
          </a:p>
          <a:p>
            <a:r>
              <a:rPr lang="fr-FR" dirty="0"/>
              <a:t>Professeur de droit à l’Université de Poitiers</a:t>
            </a:r>
          </a:p>
        </p:txBody>
      </p:sp>
    </p:spTree>
    <p:extLst>
      <p:ext uri="{BB962C8B-B14F-4D97-AF65-F5344CB8AC3E}">
        <p14:creationId xmlns:p14="http://schemas.microsoft.com/office/powerpoint/2010/main" val="2564137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035B53-93EA-4E3A-B538-7DD8C7CCF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– Un monde agricole qui change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075CB2-835C-48F3-8CF2-902A06DDF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444" y="2206305"/>
            <a:ext cx="8596668" cy="4556511"/>
          </a:xfrm>
        </p:spPr>
        <p:txBody>
          <a:bodyPr>
            <a:normAutofit/>
          </a:bodyPr>
          <a:lstStyle/>
          <a:p>
            <a:r>
              <a:rPr lang="fr-FR" dirty="0"/>
              <a:t>Bouleversements de l’environnement naturel           impacts agricoles</a:t>
            </a:r>
          </a:p>
          <a:p>
            <a:pPr lvl="2"/>
            <a:r>
              <a:rPr lang="fr-FR" dirty="0"/>
              <a:t>Phénomènes climatiques plus intenses: inondations, sécheresses</a:t>
            </a:r>
          </a:p>
          <a:p>
            <a:pPr lvl="2"/>
            <a:r>
              <a:rPr lang="fr-FR" dirty="0"/>
              <a:t>Multiplication des aléas climatiques: ex. gel…</a:t>
            </a:r>
          </a:p>
          <a:p>
            <a:endParaRPr lang="fr-FR" dirty="0"/>
          </a:p>
          <a:p>
            <a:r>
              <a:rPr lang="fr-FR" dirty="0"/>
              <a:t>Une agriculture contrainte à l’adaptation</a:t>
            </a:r>
          </a:p>
          <a:p>
            <a:pPr lvl="1"/>
            <a:r>
              <a:rPr lang="fr-FR" u="sng" dirty="0"/>
              <a:t>Adaptation spontanée </a:t>
            </a:r>
            <a:r>
              <a:rPr lang="fr-FR" dirty="0"/>
              <a:t>(individuelle) : décalage des dates de semis, matériel de protection, changement de culture, irrigation…</a:t>
            </a:r>
          </a:p>
          <a:p>
            <a:pPr lvl="1"/>
            <a:r>
              <a:rPr lang="fr-FR" u="sng" dirty="0"/>
              <a:t>Adaptation planifiée </a:t>
            </a:r>
            <a:r>
              <a:rPr lang="fr-FR" dirty="0"/>
              <a:t>(collective) : politiques de gestion de l’eau, nouvelles variétés végétales, nouveaux bassins agricoles (vignobles)…</a:t>
            </a:r>
          </a:p>
          <a:p>
            <a:endParaRPr lang="fr-FR" dirty="0"/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8678A985-3CE0-469C-B661-0B45DC28993D}"/>
              </a:ext>
            </a:extLst>
          </p:cNvPr>
          <p:cNvSpPr/>
          <p:nvPr/>
        </p:nvSpPr>
        <p:spPr>
          <a:xfrm>
            <a:off x="5730677" y="2273415"/>
            <a:ext cx="587229" cy="258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07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4C33F8-45F8-4322-8089-13DD7DF0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– Pour un droit agricole qui doit changer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4022EE-1735-4312-88E2-900B53E98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rmAutofit/>
          </a:bodyPr>
          <a:lstStyle/>
          <a:p>
            <a:r>
              <a:rPr lang="fr-FR" b="1" dirty="0"/>
              <a:t>Nouvelles problématiques juridiques (non exhaustif)</a:t>
            </a:r>
          </a:p>
          <a:p>
            <a:pPr lvl="1"/>
            <a:r>
              <a:rPr lang="fr-FR" dirty="0"/>
              <a:t>Quels droits d’accès et de partage de l’eau ?</a:t>
            </a:r>
          </a:p>
          <a:p>
            <a:pPr lvl="1"/>
            <a:r>
              <a:rPr lang="fr-FR" dirty="0"/>
              <a:t>Besoin de variétés végétales plus adaptées au contexte : comment permettre leur adoption et dans quel cadre?</a:t>
            </a:r>
          </a:p>
          <a:p>
            <a:pPr lvl="1"/>
            <a:r>
              <a:rPr lang="fr-FR" dirty="0"/>
              <a:t>Quels leviers pour la modification des assolements : diversification pour une meilleure résilience (couverture de sols, mélanges d’espèces, infrastructures semi-naturelles) ; contribution au stockage du carbone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fr-FR" dirty="0"/>
              <a:t>Multiplication des risques climatiques : quels outils pour y faire face?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fr-FR" sz="1600" dirty="0"/>
              <a:t>L’anticipation passe par la maîtrise des risques : distinction entre la prévention des risques (1) et la couverture des risques (2)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000" dirty="0"/>
              <a:t>Nb: aussi des opportunités (non abordées ici)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510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251E5A-732C-4EB6-A93C-B91BCE129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– Anticiper en prévenant les nouveaux risques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D5EF5A-CBB5-4699-93F7-ECFF7AAA7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La gestion des risques implique un ajustement permanent des ressources disponibles et des besoins fondamentaux agricoles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1. 1. La résilience par la sécurisation des ressources de l’agriculture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Efforts de la collectivité pour son agriculture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r>
              <a:rPr lang="fr-FR" b="1" dirty="0"/>
              <a:t>Investir dans de nouvelles ressources </a:t>
            </a:r>
            <a:r>
              <a:rPr lang="fr-FR" dirty="0"/>
              <a:t>: </a:t>
            </a:r>
          </a:p>
          <a:p>
            <a:pPr lvl="1"/>
            <a:r>
              <a:rPr lang="fr-FR" dirty="0"/>
              <a:t>Aides à l’équipement et matériel de protection : tours </a:t>
            </a:r>
            <a:r>
              <a:rPr lang="fr-FR" dirty="0" err="1"/>
              <a:t>anti-gel</a:t>
            </a:r>
            <a:r>
              <a:rPr lang="fr-FR" dirty="0"/>
              <a:t>, ombrières, goutte-à-goutte pour l’irrigation, sondes, OAD…</a:t>
            </a:r>
          </a:p>
          <a:p>
            <a:pPr lvl="2"/>
            <a:r>
              <a:rPr lang="fr-FR" dirty="0"/>
              <a:t>Ex. du plan France relance (2021-2022)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394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2B3BB9-5395-4B89-85C4-176291DEE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dirty="0"/>
              <a:t>1. – Anticiper en prévenant les nouveaux risques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D2C3D4-A42F-4E13-B25E-88D22A3655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Adapter le matériel génétique végétal</a:t>
            </a:r>
            <a:r>
              <a:rPr lang="fr-FR" dirty="0"/>
              <a:t>: culture d’espèces résistantes</a:t>
            </a:r>
          </a:p>
          <a:p>
            <a:pPr lvl="2"/>
            <a:r>
              <a:rPr lang="fr-FR" dirty="0"/>
              <a:t>Question de leur statut juridique en fonction des modes d’obtention</a:t>
            </a:r>
          </a:p>
          <a:p>
            <a:pPr lvl="3"/>
            <a:r>
              <a:rPr lang="fr-FR" b="1" dirty="0"/>
              <a:t>Variétés populations </a:t>
            </a:r>
            <a:r>
              <a:rPr lang="fr-FR" dirty="0"/>
              <a:t>adaptées au milieu par la pollinisation libre: restrictions actuelles sur leur commercialisation</a:t>
            </a:r>
          </a:p>
          <a:p>
            <a:pPr lvl="3"/>
            <a:r>
              <a:rPr lang="fr-FR" b="1" dirty="0"/>
              <a:t>Mutations variétales par mutagénèse </a:t>
            </a:r>
            <a:r>
              <a:rPr lang="fr-FR" dirty="0"/>
              <a:t>: élaboration d’un nouveau cadre propre aux nouvelles biotechnologies</a:t>
            </a:r>
          </a:p>
          <a:p>
            <a:pPr lvl="2"/>
            <a:r>
              <a:rPr lang="fr-FR" dirty="0"/>
              <a:t>Question de leur déploiement dans l’environnement socio-économique</a:t>
            </a:r>
          </a:p>
          <a:p>
            <a:pPr lvl="3"/>
            <a:r>
              <a:rPr lang="fr-FR" dirty="0"/>
              <a:t>ex. nouvelles variétés de vignes confrontées à la réglementation sur le vin et les appellations d’origine</a:t>
            </a:r>
          </a:p>
        </p:txBody>
      </p:sp>
    </p:spTree>
    <p:extLst>
      <p:ext uri="{BB962C8B-B14F-4D97-AF65-F5344CB8AC3E}">
        <p14:creationId xmlns:p14="http://schemas.microsoft.com/office/powerpoint/2010/main" val="1921269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F6B210-5E25-4DDF-9A64-38192B4C0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dirty="0"/>
              <a:t>1. – Anticiper en prévenant les nouveaux risques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BC3442-47BF-441B-958D-9363148B4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Maintenir la disponibilité de la ressource en eau</a:t>
            </a:r>
          </a:p>
          <a:p>
            <a:pPr lvl="1"/>
            <a:r>
              <a:rPr lang="fr-FR" dirty="0"/>
              <a:t>L’adaptation des politiques de l’eau: grandes réflexions en cours (Varenne de l’eau)</a:t>
            </a:r>
          </a:p>
          <a:p>
            <a:pPr lvl="2"/>
            <a:r>
              <a:rPr lang="fr-FR" dirty="0"/>
              <a:t>Quelle répartition entre besoins du milieu et besoins anthropiques?</a:t>
            </a:r>
          </a:p>
          <a:p>
            <a:pPr lvl="2"/>
            <a:r>
              <a:rPr lang="fr-FR" dirty="0"/>
              <a:t>Quelle répartition au sein de la communauté des usagers de l’eau?</a:t>
            </a:r>
          </a:p>
          <a:p>
            <a:pPr lvl="2"/>
            <a:r>
              <a:rPr lang="fr-FR" dirty="0"/>
              <a:t>La place du stockage hivernal dans la gestion territoriale de l’eau:</a:t>
            </a:r>
          </a:p>
          <a:p>
            <a:pPr lvl="3"/>
            <a:r>
              <a:rPr lang="fr-FR" dirty="0"/>
              <a:t>Quels bénéfices : environnementaux? économiques?</a:t>
            </a:r>
          </a:p>
          <a:p>
            <a:pPr lvl="3"/>
            <a:r>
              <a:rPr lang="fr-FR" dirty="0"/>
              <a:t>Quels volumes ?</a:t>
            </a:r>
          </a:p>
          <a:p>
            <a:pPr lvl="3"/>
            <a:r>
              <a:rPr lang="fr-FR" dirty="0"/>
              <a:t>Quelles contreparties agro-environnementales ?</a:t>
            </a:r>
          </a:p>
        </p:txBody>
      </p:sp>
    </p:spTree>
    <p:extLst>
      <p:ext uri="{BB962C8B-B14F-4D97-AF65-F5344CB8AC3E}">
        <p14:creationId xmlns:p14="http://schemas.microsoft.com/office/powerpoint/2010/main" val="636648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F6B210-5E25-4DDF-9A64-38192B4C0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dirty="0"/>
              <a:t>1. – Anticiper en prévenant les nouveaux risques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BC3442-47BF-441B-958D-9363148B4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589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1. 2. La résilience par la réduction des besoins de l’agriculture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Efforts de l’agriculture pour la collectivité</a:t>
            </a:r>
          </a:p>
          <a:p>
            <a:pPr lvl="1"/>
            <a:r>
              <a:rPr lang="fr-FR" u="sng" dirty="0"/>
              <a:t>Plus de sobriété</a:t>
            </a:r>
          </a:p>
          <a:p>
            <a:pPr lvl="2"/>
            <a:r>
              <a:rPr lang="fr-FR" dirty="0"/>
              <a:t>Cultures moins gourmandes en eau</a:t>
            </a:r>
          </a:p>
          <a:p>
            <a:pPr lvl="2"/>
            <a:r>
              <a:rPr lang="fr-FR" dirty="0"/>
              <a:t>Moins de travail du sol</a:t>
            </a:r>
          </a:p>
          <a:p>
            <a:pPr lvl="1"/>
            <a:r>
              <a:rPr lang="fr-FR" u="sng" dirty="0"/>
              <a:t>Plus de diversification des couverts</a:t>
            </a:r>
          </a:p>
          <a:p>
            <a:pPr lvl="2"/>
            <a:r>
              <a:rPr lang="fr-FR" dirty="0"/>
              <a:t>Espèces plus variées, mélangées</a:t>
            </a:r>
          </a:p>
          <a:p>
            <a:pPr lvl="2"/>
            <a:r>
              <a:rPr lang="fr-FR" dirty="0"/>
              <a:t>Couverture végétale des sols</a:t>
            </a:r>
          </a:p>
          <a:p>
            <a:pPr lvl="2"/>
            <a:r>
              <a:rPr lang="fr-FR" dirty="0"/>
              <a:t>Infrastructures semi-naturelles (arbres, haies…)</a:t>
            </a:r>
          </a:p>
          <a:p>
            <a:pPr lvl="3"/>
            <a:r>
              <a:rPr lang="fr-FR" dirty="0"/>
              <a:t>Connexion avec les politiques d’atténuation : stockage du carbone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Politique incitative (aides) et contraignante (réglementation)</a:t>
            </a:r>
          </a:p>
        </p:txBody>
      </p:sp>
    </p:spTree>
    <p:extLst>
      <p:ext uri="{BB962C8B-B14F-4D97-AF65-F5344CB8AC3E}">
        <p14:creationId xmlns:p14="http://schemas.microsoft.com/office/powerpoint/2010/main" val="11340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1F0674-9BD4-44EA-B76D-8EDDE6DF1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fr-FR" dirty="0"/>
              <a:t>2. Anticiper en couvrant les nouveaux risques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EA9D1B-5842-44E5-8CD8-9AD898A3D4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07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2. 1. La gestion par la flexibilité du droit en temps réel</a:t>
            </a:r>
          </a:p>
          <a:p>
            <a:pPr lvl="1"/>
            <a:r>
              <a:rPr lang="fr-FR" dirty="0"/>
              <a:t>Une réglementation climato-flexible à base d’indicateurs</a:t>
            </a:r>
          </a:p>
          <a:p>
            <a:pPr lvl="2"/>
            <a:r>
              <a:rPr lang="fr-FR" dirty="0"/>
              <a:t>Ex. dérogations pour dates d’implantation des cultures</a:t>
            </a:r>
          </a:p>
          <a:p>
            <a:pPr lvl="1"/>
            <a:r>
              <a:rPr lang="fr-FR" dirty="0"/>
              <a:t>Des contrats adaptés à la réalité climatique</a:t>
            </a:r>
          </a:p>
          <a:p>
            <a:pPr lvl="2"/>
            <a:r>
              <a:rPr lang="fr-FR" dirty="0"/>
              <a:t>Ex. clauses climatiques dans les baux ruraux, les vente des produits agricoles…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dirty="0"/>
              <a:t>2. 2. La gestion par les instruments assurantiels</a:t>
            </a:r>
          </a:p>
          <a:p>
            <a:pPr lvl="1"/>
            <a:r>
              <a:rPr lang="fr-FR" dirty="0"/>
              <a:t>Réflexions autour de la part assurantielle publique et privée</a:t>
            </a:r>
          </a:p>
          <a:p>
            <a:pPr lvl="1"/>
            <a:r>
              <a:rPr lang="fr-FR" dirty="0"/>
              <a:t>Réforme en cours de l’assurance récolte climatique</a:t>
            </a:r>
          </a:p>
          <a:p>
            <a:pPr lvl="2"/>
            <a:r>
              <a:rPr lang="fr-FR" dirty="0"/>
              <a:t>Architecture : une part du risque supportée par l’agriculteur; une part par l’assurance privée et une part par les fonds publics</a:t>
            </a:r>
          </a:p>
          <a:p>
            <a:pPr lvl="1"/>
            <a:r>
              <a:rPr lang="fr-FR" dirty="0"/>
              <a:t>Ouverture : le risque climatique devenu systémique sera-t-il encore assurable?</a:t>
            </a:r>
          </a:p>
        </p:txBody>
      </p:sp>
    </p:spTree>
    <p:extLst>
      <p:ext uri="{BB962C8B-B14F-4D97-AF65-F5344CB8AC3E}">
        <p14:creationId xmlns:p14="http://schemas.microsoft.com/office/powerpoint/2010/main" val="61091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EA9F62-698C-411A-8081-A1900F9CE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093021-DB76-4005-8765-B547F6B5A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Donner les moyens à l’agriculture de faire face au changement</a:t>
            </a:r>
          </a:p>
          <a:p>
            <a:endParaRPr lang="fr-FR" dirty="0"/>
          </a:p>
          <a:p>
            <a:r>
              <a:rPr lang="fr-FR" dirty="0"/>
              <a:t>Trouver les leviers pour accélérer la transition du modèle agricole</a:t>
            </a:r>
          </a:p>
          <a:p>
            <a:endParaRPr lang="fr-FR" dirty="0"/>
          </a:p>
          <a:p>
            <a:r>
              <a:rPr lang="fr-FR" dirty="0"/>
              <a:t>Eviter le « silo » climatique par la connexion de l’ensemble des politiques agro-environnementales (biodiversité, pesticides, foncier…)</a:t>
            </a:r>
          </a:p>
        </p:txBody>
      </p:sp>
    </p:spTree>
    <p:extLst>
      <p:ext uri="{BB962C8B-B14F-4D97-AF65-F5344CB8AC3E}">
        <p14:creationId xmlns:p14="http://schemas.microsoft.com/office/powerpoint/2010/main" val="17150786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393</TotalTime>
  <Words>698</Words>
  <Application>Microsoft Office PowerPoint</Application>
  <PresentationFormat>Grand écran</PresentationFormat>
  <Paragraphs>74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Facette</vt:lpstr>
      <vt:lpstr>Les voies d’adaptation des politiques agricoles au changement climatique</vt:lpstr>
      <vt:lpstr>Introduction – Un monde agricole qui change</vt:lpstr>
      <vt:lpstr>Introduction – Pour un droit agricole qui doit changer</vt:lpstr>
      <vt:lpstr>1. – Anticiper en prévenant les nouveaux risques</vt:lpstr>
      <vt:lpstr>1. – Anticiper en prévenant les nouveaux risques</vt:lpstr>
      <vt:lpstr>1. – Anticiper en prévenant les nouveaux risques</vt:lpstr>
      <vt:lpstr>1. – Anticiper en prévenant les nouveaux risques</vt:lpstr>
      <vt:lpstr>2. Anticiper en couvrant les nouveaux risques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Changement climatique : les nécessaires voies d’adaptation des politiques agricoles</dc:title>
  <dc:creator>Benoit Grimonprez</dc:creator>
  <cp:lastModifiedBy>Benoit Grimonprez</cp:lastModifiedBy>
  <cp:revision>12</cp:revision>
  <dcterms:created xsi:type="dcterms:W3CDTF">2022-01-17T07:47:56Z</dcterms:created>
  <dcterms:modified xsi:type="dcterms:W3CDTF">2022-01-20T10:28:25Z</dcterms:modified>
</cp:coreProperties>
</file>