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15"/>
  </p:notesMasterIdLst>
  <p:handoutMasterIdLst>
    <p:handoutMasterId r:id="rId16"/>
  </p:handoutMasterIdLst>
  <p:sldIdLst>
    <p:sldId id="302" r:id="rId2"/>
    <p:sldId id="289" r:id="rId3"/>
    <p:sldId id="304" r:id="rId4"/>
    <p:sldId id="305" r:id="rId5"/>
    <p:sldId id="306" r:id="rId6"/>
    <p:sldId id="308" r:id="rId7"/>
    <p:sldId id="312" r:id="rId8"/>
    <p:sldId id="310" r:id="rId9"/>
    <p:sldId id="298" r:id="rId10"/>
    <p:sldId id="287" r:id="rId11"/>
    <p:sldId id="311" r:id="rId12"/>
    <p:sldId id="309" r:id="rId13"/>
    <p:sldId id="274" r:id="rId14"/>
  </p:sldIdLst>
  <p:sldSz cx="12192000" cy="6858000"/>
  <p:notesSz cx="7104063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75662"/>
    <a:srgbClr val="00A3A6"/>
    <a:srgbClr val="FFFF6D"/>
    <a:srgbClr val="FFFFA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62226" autoAdjust="0"/>
  </p:normalViewPr>
  <p:slideViewPr>
    <p:cSldViewPr snapToGrid="0">
      <p:cViewPr varScale="1">
        <p:scale>
          <a:sx n="42" d="100"/>
          <a:sy n="42" d="100"/>
        </p:scale>
        <p:origin x="1740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3078427" cy="513508"/>
          </a:xfrm>
          <a:prstGeom prst="rect">
            <a:avLst/>
          </a:prstGeom>
        </p:spPr>
        <p:txBody>
          <a:bodyPr vert="horz" lIns="94777" tIns="47389" rIns="94777" bIns="47389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3995" y="0"/>
            <a:ext cx="3078427" cy="513508"/>
          </a:xfrm>
          <a:prstGeom prst="rect">
            <a:avLst/>
          </a:prstGeom>
        </p:spPr>
        <p:txBody>
          <a:bodyPr vert="horz" lIns="94777" tIns="47389" rIns="94777" bIns="47389" rtlCol="0"/>
          <a:lstStyle>
            <a:lvl1pPr algn="r">
              <a:defRPr sz="1200"/>
            </a:lvl1pPr>
          </a:lstStyle>
          <a:p>
            <a:fld id="{95C934FC-0510-4B94-8227-DA9ACB3FBFF5}" type="datetimeFigureOut">
              <a:rPr lang="fr-FR" smtClean="0"/>
              <a:t>19/01/2022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3" y="9721110"/>
            <a:ext cx="3078427" cy="513507"/>
          </a:xfrm>
          <a:prstGeom prst="rect">
            <a:avLst/>
          </a:prstGeom>
        </p:spPr>
        <p:txBody>
          <a:bodyPr vert="horz" lIns="94777" tIns="47389" rIns="94777" bIns="47389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3995" y="9721110"/>
            <a:ext cx="3078427" cy="513507"/>
          </a:xfrm>
          <a:prstGeom prst="rect">
            <a:avLst/>
          </a:prstGeom>
        </p:spPr>
        <p:txBody>
          <a:bodyPr vert="horz" lIns="94777" tIns="47389" rIns="94777" bIns="47389" rtlCol="0" anchor="b"/>
          <a:lstStyle>
            <a:lvl1pPr algn="r">
              <a:defRPr sz="1200"/>
            </a:lvl1pPr>
          </a:lstStyle>
          <a:p>
            <a:fld id="{9F12A98B-D22B-453A-827B-7706ED81EEA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11900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3078427" cy="513508"/>
          </a:xfrm>
          <a:prstGeom prst="rect">
            <a:avLst/>
          </a:prstGeom>
        </p:spPr>
        <p:txBody>
          <a:bodyPr vert="horz" lIns="94777" tIns="47389" rIns="94777" bIns="47389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3995" y="0"/>
            <a:ext cx="3078427" cy="513508"/>
          </a:xfrm>
          <a:prstGeom prst="rect">
            <a:avLst/>
          </a:prstGeom>
        </p:spPr>
        <p:txBody>
          <a:bodyPr vert="horz" lIns="94777" tIns="47389" rIns="94777" bIns="47389" rtlCol="0"/>
          <a:lstStyle>
            <a:lvl1pPr algn="r">
              <a:defRPr sz="1200"/>
            </a:lvl1pPr>
          </a:lstStyle>
          <a:p>
            <a:fld id="{B4863D3F-62FC-43F5-9A67-DF6A28403CA3}" type="datetimeFigureOut">
              <a:rPr lang="fr-FR" smtClean="0"/>
              <a:t>19/01/2022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42037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77" tIns="47389" rIns="94777" bIns="47389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4777" tIns="47389" rIns="94777" bIns="47389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3" y="9721110"/>
            <a:ext cx="3078427" cy="513507"/>
          </a:xfrm>
          <a:prstGeom prst="rect">
            <a:avLst/>
          </a:prstGeom>
        </p:spPr>
        <p:txBody>
          <a:bodyPr vert="horz" lIns="94777" tIns="47389" rIns="94777" bIns="47389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3995" y="9721110"/>
            <a:ext cx="3078427" cy="513507"/>
          </a:xfrm>
          <a:prstGeom prst="rect">
            <a:avLst/>
          </a:prstGeom>
        </p:spPr>
        <p:txBody>
          <a:bodyPr vert="horz" lIns="94777" tIns="47389" rIns="94777" bIns="47389" rtlCol="0" anchor="b"/>
          <a:lstStyle>
            <a:lvl1pPr algn="r">
              <a:defRPr sz="1200"/>
            </a:lvl1pPr>
          </a:lstStyle>
          <a:p>
            <a:fld id="{9A5B2AA2-495C-4488-8973-965A0C496FD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091983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7742" indent="-177742">
              <a:buFontTx/>
              <a:buChar char="-"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5B2AA2-495C-4488-8973-965A0C496FD0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86424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5B2AA2-495C-4488-8973-965A0C496FD0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39758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5B2AA2-495C-4488-8973-965A0C496FD0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10466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5B2AA2-495C-4488-8973-965A0C496FD0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74148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Pour comparer la performance de l'association à celle des mêmes espèces cultivées séparément (avec les mêmes techniques, bien sûr), on utilise le LER (Land Equivalent Ratio), défini comme </a:t>
            </a:r>
            <a:r>
              <a:rPr lang="fr-FR" b="1" dirty="0" smtClean="0"/>
              <a:t>la surface relative nécessaire en cultures pures pour avoir la même production que l'association</a:t>
            </a:r>
            <a:r>
              <a:rPr lang="fr-FR" dirty="0" smtClean="0"/>
              <a:t>.</a:t>
            </a:r>
          </a:p>
          <a:p>
            <a:r>
              <a:rPr lang="fr-FR" dirty="0" smtClean="0"/>
              <a:t>Un LER supérieur à 1 traduit une meilleure performance de l'association que de la culture pure.</a:t>
            </a:r>
          </a:p>
          <a:p>
            <a:r>
              <a:rPr lang="fr-FR" dirty="0" smtClean="0"/>
              <a:t>Si les plantes n’étaient pas sensibles à l’ombre</a:t>
            </a:r>
            <a:r>
              <a:rPr lang="fr-FR" baseline="0" dirty="0" smtClean="0"/>
              <a:t> LER=2</a:t>
            </a:r>
          </a:p>
          <a:p>
            <a:r>
              <a:rPr lang="fr-FR" baseline="0" dirty="0" smtClean="0"/>
              <a:t>Full </a:t>
            </a:r>
            <a:r>
              <a:rPr lang="fr-FR" baseline="0" dirty="0" err="1" smtClean="0"/>
              <a:t>density</a:t>
            </a:r>
            <a:r>
              <a:rPr lang="fr-FR" baseline="0" dirty="0" smtClean="0"/>
              <a:t> de panneau =&gt; 59% de recouvrement du sol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5B2AA2-495C-4488-8973-965A0C496FD0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44169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BEE165-B28E-43DD-AD9B-C38514D778C8}" type="slidenum">
              <a:rPr lang="fr-FR" smtClean="0"/>
              <a:pPr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17233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 smtClean="0"/>
          </a:p>
          <a:p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5B2AA2-495C-4488-8973-965A0C496FD0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15566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5B2AA2-495C-4488-8973-965A0C496FD0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05371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INSEE sur les statistiques</a:t>
            </a:r>
            <a:r>
              <a:rPr lang="fr-FR" baseline="0" dirty="0" smtClean="0"/>
              <a:t> agricoles</a:t>
            </a:r>
            <a:endParaRPr lang="fr-FR" dirty="0" smtClean="0"/>
          </a:p>
          <a:p>
            <a:r>
              <a:rPr lang="fr-FR" dirty="0" smtClean="0"/>
              <a:t>https://www.insee.fr/fr/statistiques/4277860?sommaire=4318291</a:t>
            </a:r>
          </a:p>
          <a:p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5B2AA2-495C-4488-8973-965A0C496FD0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11353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4B8F4-B02E-4E8A-9E09-3B1EC724F3BC}" type="datetimeFigureOut">
              <a:rPr lang="fr-FR" smtClean="0"/>
              <a:t>19/01/2022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2F11A-0191-42C8-A2EF-9CCDEB13DE5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27851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4B8F4-B02E-4E8A-9E09-3B1EC724F3BC}" type="datetimeFigureOut">
              <a:rPr lang="fr-FR" smtClean="0"/>
              <a:t>19/01/2022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2F11A-0191-42C8-A2EF-9CCDEB13DE5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8922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4B8F4-B02E-4E8A-9E09-3B1EC724F3BC}" type="datetimeFigureOut">
              <a:rPr lang="fr-FR" smtClean="0"/>
              <a:t>19/01/2022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2F11A-0191-42C8-A2EF-9CCDEB13DE5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45821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68406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e de titre - Version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4405A067-B49C-4F11-A938-80BC29FEEB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94290"/>
            <a:ext cx="4076700" cy="2790825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EC5A9449-A06C-4EA1-A540-CB2DC3C4934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9308" y="2418921"/>
            <a:ext cx="314325" cy="42862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A9A26A8-F041-4097-AF69-174D33070FC9}"/>
              </a:ext>
            </a:extLst>
          </p:cNvPr>
          <p:cNvSpPr/>
          <p:nvPr userDrawn="1"/>
        </p:nvSpPr>
        <p:spPr>
          <a:xfrm>
            <a:off x="0" y="5994603"/>
            <a:ext cx="12192000" cy="8645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800">
              <a:ln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BF5AA71-3F4D-4E9E-BA5E-688B6C5A5C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01843" y="2323859"/>
            <a:ext cx="9144000" cy="105770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l">
              <a:buFontTx/>
              <a:buNone/>
              <a:defRPr sz="3600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74FC2D0F-6FA4-4470-9D28-7A04906292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01843" y="3191097"/>
            <a:ext cx="9144000" cy="65492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rgbClr val="275662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  <a:endParaRPr lang="en-US" dirty="0"/>
          </a:p>
        </p:txBody>
      </p:sp>
      <p:pic>
        <p:nvPicPr>
          <p:cNvPr id="3" name="Image 2" descr="Une image contenant dessin, signe&#10;&#10;Description générée automatiquement">
            <a:extLst>
              <a:ext uri="{FF2B5EF4-FFF2-40B4-BE49-F238E27FC236}">
                <a16:creationId xmlns:a16="http://schemas.microsoft.com/office/drawing/2014/main" id="{D18E85FD-4D63-460A-8FAE-B85C5520CB8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1843" y="5628463"/>
            <a:ext cx="2286000" cy="897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2308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4B8F4-B02E-4E8A-9E09-3B1EC724F3BC}" type="datetimeFigureOut">
              <a:rPr lang="fr-FR" smtClean="0"/>
              <a:t>19/01/2022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2F11A-0191-42C8-A2EF-9CCDEB13DE5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78986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4B8F4-B02E-4E8A-9E09-3B1EC724F3BC}" type="datetimeFigureOut">
              <a:rPr lang="fr-FR" smtClean="0"/>
              <a:t>19/01/2022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2F11A-0191-42C8-A2EF-9CCDEB13DE5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98015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4B8F4-B02E-4E8A-9E09-3B1EC724F3BC}" type="datetimeFigureOut">
              <a:rPr lang="fr-FR" smtClean="0"/>
              <a:t>19/01/2022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2F11A-0191-42C8-A2EF-9CCDEB13DE5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60020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4B8F4-B02E-4E8A-9E09-3B1EC724F3BC}" type="datetimeFigureOut">
              <a:rPr lang="fr-FR" smtClean="0"/>
              <a:t>19/01/2022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2F11A-0191-42C8-A2EF-9CCDEB13DE5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06306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4B8F4-B02E-4E8A-9E09-3B1EC724F3BC}" type="datetimeFigureOut">
              <a:rPr lang="fr-FR" smtClean="0"/>
              <a:t>19/01/2022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2F11A-0191-42C8-A2EF-9CCDEB13DE5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34698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4B8F4-B02E-4E8A-9E09-3B1EC724F3BC}" type="datetimeFigureOut">
              <a:rPr lang="fr-FR" smtClean="0"/>
              <a:t>19/01/2022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2F11A-0191-42C8-A2EF-9CCDEB13DE5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8034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4B8F4-B02E-4E8A-9E09-3B1EC724F3BC}" type="datetimeFigureOut">
              <a:rPr lang="fr-FR" smtClean="0"/>
              <a:t>19/01/2022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2F11A-0191-42C8-A2EF-9CCDEB13DE5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05114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4B8F4-B02E-4E8A-9E09-3B1EC724F3BC}" type="datetimeFigureOut">
              <a:rPr lang="fr-FR" smtClean="0"/>
              <a:t>19/01/2022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2F11A-0191-42C8-A2EF-9CCDEB13DE5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6402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84B8F4-B02E-4E8A-9E09-3B1EC724F3BC}" type="datetimeFigureOut">
              <a:rPr lang="fr-FR" smtClean="0"/>
              <a:t>19/01/2022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A2F11A-0191-42C8-A2EF-9CCDEB13DE5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6473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9">
            <a:extLst>
              <a:ext uri="{FF2B5EF4-FFF2-40B4-BE49-F238E27FC236}">
                <a16:creationId xmlns:a16="http://schemas.microsoft.com/office/drawing/2014/main" id="{DAD651C9-32F6-424D-94A4-14C1A2CC64BF}"/>
              </a:ext>
            </a:extLst>
          </p:cNvPr>
          <p:cNvSpPr txBox="1">
            <a:spLocks/>
          </p:cNvSpPr>
          <p:nvPr/>
        </p:nvSpPr>
        <p:spPr>
          <a:xfrm>
            <a:off x="2300243" y="2345756"/>
            <a:ext cx="9276713" cy="1057708"/>
          </a:xfrm>
          <a:prstGeom prst="rect">
            <a:avLst/>
          </a:prstGeom>
        </p:spPr>
        <p:txBody>
          <a:bodyPr vert="horz" lIns="0" tIns="46800" rIns="91440" bIns="4572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Tx/>
              <a:buNone/>
              <a:defRPr sz="3600" b="1" kern="1200">
                <a:solidFill>
                  <a:srgbClr val="00A3A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0" dirty="0"/>
              <a:t>L’agri-</a:t>
            </a:r>
            <a:r>
              <a:rPr lang="fr-FR" b="0" dirty="0" err="1"/>
              <a:t>photovoltaïsme</a:t>
            </a:r>
            <a:r>
              <a:rPr lang="fr-FR" b="0" dirty="0"/>
              <a:t>: quelles opportunités pour l’adaptation des cultures et de l’élevage au changement climatique ?</a:t>
            </a:r>
            <a:endParaRPr lang="fr-FR" b="0" dirty="0"/>
          </a:p>
        </p:txBody>
      </p:sp>
      <p:sp>
        <p:nvSpPr>
          <p:cNvPr id="2" name="ZoneTexte 1"/>
          <p:cNvSpPr txBox="1"/>
          <p:nvPr/>
        </p:nvSpPr>
        <p:spPr>
          <a:xfrm>
            <a:off x="6613071" y="4227243"/>
            <a:ext cx="212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275662"/>
                </a:solidFill>
              </a:rPr>
              <a:t>Stéphanie </a:t>
            </a:r>
            <a:r>
              <a:rPr lang="fr-FR" b="1" dirty="0" smtClean="0">
                <a:solidFill>
                  <a:srgbClr val="275662"/>
                </a:solidFill>
              </a:rPr>
              <a:t>Mahieu</a:t>
            </a:r>
            <a:endParaRPr lang="fr-FR" b="1" dirty="0">
              <a:solidFill>
                <a:srgbClr val="275662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6613070" y="4596575"/>
            <a:ext cx="459570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7F7F7F"/>
                </a:solidFill>
                <a:ea typeface="Times New Roman" panose="02020603050405020304" pitchFamily="18" charset="0"/>
              </a:rPr>
              <a:t>Chargée de mission</a:t>
            </a:r>
          </a:p>
          <a:p>
            <a:r>
              <a:rPr lang="fr-FR" dirty="0" smtClean="0">
                <a:solidFill>
                  <a:srgbClr val="7F7F7F"/>
                </a:solidFill>
                <a:ea typeface="Times New Roman" panose="02020603050405020304" pitchFamily="18" charset="0"/>
              </a:rPr>
              <a:t>Pôle national Recherche, Innovation et Enseignement sur l’Agri-</a:t>
            </a:r>
            <a:r>
              <a:rPr lang="fr-FR" dirty="0" err="1" smtClean="0">
                <a:solidFill>
                  <a:srgbClr val="7F7F7F"/>
                </a:solidFill>
                <a:ea typeface="Times New Roman" panose="02020603050405020304" pitchFamily="18" charset="0"/>
              </a:rPr>
              <a:t>photovoltaïsme</a:t>
            </a:r>
            <a:endParaRPr lang="fr-FR" dirty="0" smtClean="0">
              <a:solidFill>
                <a:srgbClr val="7F7F7F"/>
              </a:solidFill>
              <a:ea typeface="Times New Roman" panose="02020603050405020304" pitchFamily="18" charset="0"/>
            </a:endParaRPr>
          </a:p>
          <a:p>
            <a:r>
              <a:rPr lang="fr-FR" dirty="0" smtClean="0">
                <a:solidFill>
                  <a:srgbClr val="7F7F7F"/>
                </a:solidFill>
                <a:ea typeface="Times New Roman" panose="02020603050405020304" pitchFamily="18" charset="0"/>
              </a:rPr>
              <a:t>INRAE</a:t>
            </a:r>
            <a:r>
              <a:rPr lang="fr-FR" dirty="0">
                <a:solidFill>
                  <a:srgbClr val="7F7F7F"/>
                </a:solidFill>
                <a:ea typeface="Times New Roman" panose="02020603050405020304" pitchFamily="18" charset="0"/>
              </a:rPr>
              <a:t>, URP3F</a:t>
            </a:r>
            <a:r>
              <a:rPr lang="fr-FR" dirty="0" smtClean="0">
                <a:solidFill>
                  <a:srgbClr val="7F7F7F"/>
                </a:solidFill>
                <a:ea typeface="Times New Roman" panose="02020603050405020304" pitchFamily="18" charset="0"/>
              </a:rPr>
              <a:t>,</a:t>
            </a:r>
          </a:p>
          <a:p>
            <a:r>
              <a:rPr lang="fr-FR" dirty="0" smtClean="0">
                <a:solidFill>
                  <a:srgbClr val="7F7F7F"/>
                </a:solidFill>
                <a:ea typeface="Times New Roman" panose="02020603050405020304" pitchFamily="18" charset="0"/>
              </a:rPr>
              <a:t>Equipe </a:t>
            </a:r>
            <a:r>
              <a:rPr lang="fr-FR" dirty="0">
                <a:solidFill>
                  <a:srgbClr val="7F7F7F"/>
                </a:solidFill>
                <a:ea typeface="Times New Roman" panose="02020603050405020304" pitchFamily="18" charset="0"/>
              </a:rPr>
              <a:t>Ecophysiologie des plantes fourragères, </a:t>
            </a:r>
            <a:r>
              <a:rPr lang="fr-FR" dirty="0" smtClean="0">
                <a:solidFill>
                  <a:srgbClr val="7F7F7F"/>
                </a:solidFill>
                <a:ea typeface="Times New Roman" panose="02020603050405020304" pitchFamily="18" charset="0"/>
              </a:rPr>
              <a:t>Lusignan</a:t>
            </a:r>
            <a:r>
              <a:rPr lang="fr-FR" dirty="0">
                <a:solidFill>
                  <a:srgbClr val="7F7F7F"/>
                </a:solidFill>
                <a:ea typeface="Times New Roman" panose="02020603050405020304" pitchFamily="18" charset="0"/>
              </a:rPr>
              <a:t>, France</a:t>
            </a:r>
            <a:endParaRPr lang="fr-FR" sz="3600" dirty="0">
              <a:solidFill>
                <a:srgbClr val="7F7F7F"/>
              </a:solidFill>
              <a:ea typeface="Times New Roman" panose="02020603050405020304" pitchFamily="18" charset="0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20907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379621" y="1225689"/>
            <a:ext cx="1052935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fr-FR" sz="2000" dirty="0" smtClean="0">
                <a:solidFill>
                  <a:srgbClr val="275662"/>
                </a:solidFill>
              </a:rPr>
              <a:t>Levier de diversification des parcelles et des territoires (revenus compensatoires, Irrigation avec une énergie renouvelable) en accord avec les prospectives agricoles à l’horizon 2050 basées sur la SNBC</a:t>
            </a:r>
          </a:p>
          <a:p>
            <a:pPr marL="342900" lvl="0" indent="-342900"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fr-FR" sz="2000" dirty="0" smtClean="0">
                <a:solidFill>
                  <a:srgbClr val="275662"/>
                </a:solidFill>
              </a:rPr>
              <a:t>Toutes </a:t>
            </a:r>
            <a:r>
              <a:rPr lang="fr-FR" sz="2000" dirty="0">
                <a:solidFill>
                  <a:srgbClr val="275662"/>
                </a:solidFill>
              </a:rPr>
              <a:t>les cultures sont impactées par le changement climatique (gels tardifs, températures extrêmes, sécheresses</a:t>
            </a:r>
            <a:r>
              <a:rPr lang="fr-FR" sz="2000" dirty="0" smtClean="0">
                <a:solidFill>
                  <a:srgbClr val="275662"/>
                </a:solidFill>
              </a:rPr>
              <a:t>) et pourraient tirer des bénéfices de l’APV: </a:t>
            </a:r>
            <a:endParaRPr lang="fr-FR" sz="2000" dirty="0">
              <a:solidFill>
                <a:srgbClr val="275662"/>
              </a:solidFill>
            </a:endParaRPr>
          </a:p>
          <a:p>
            <a:pPr marL="1524000" lvl="0" indent="-347663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fr-FR" sz="2000" dirty="0" smtClean="0">
                <a:solidFill>
                  <a:srgbClr val="275662"/>
                </a:solidFill>
              </a:rPr>
              <a:t>Cultures </a:t>
            </a:r>
            <a:r>
              <a:rPr lang="fr-FR" sz="2000" dirty="0">
                <a:solidFill>
                  <a:srgbClr val="275662"/>
                </a:solidFill>
              </a:rPr>
              <a:t>maraîchères =&gt; </a:t>
            </a:r>
            <a:r>
              <a:rPr lang="fr-FR" sz="2000" dirty="0" smtClean="0">
                <a:solidFill>
                  <a:srgbClr val="275662"/>
                </a:solidFill>
              </a:rPr>
              <a:t>Cucurbitacées, salades</a:t>
            </a:r>
            <a:r>
              <a:rPr lang="fr-FR" sz="2000" dirty="0">
                <a:solidFill>
                  <a:srgbClr val="275662"/>
                </a:solidFill>
              </a:rPr>
              <a:t>, </a:t>
            </a:r>
            <a:r>
              <a:rPr lang="fr-FR" sz="2000" dirty="0" smtClean="0">
                <a:solidFill>
                  <a:srgbClr val="275662"/>
                </a:solidFill>
              </a:rPr>
              <a:t>betteraves, choux, tomates…</a:t>
            </a:r>
            <a:endParaRPr lang="fr-FR" sz="2000" dirty="0">
              <a:solidFill>
                <a:srgbClr val="275662"/>
              </a:solidFill>
            </a:endParaRPr>
          </a:p>
          <a:p>
            <a:pPr marL="1524000" indent="-347663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fr-FR" sz="2000" dirty="0" smtClean="0">
                <a:solidFill>
                  <a:srgbClr val="275662"/>
                </a:solidFill>
              </a:rPr>
              <a:t>Arboriculture </a:t>
            </a:r>
            <a:r>
              <a:rPr lang="fr-FR" sz="2000" dirty="0">
                <a:solidFill>
                  <a:srgbClr val="275662"/>
                </a:solidFill>
              </a:rPr>
              <a:t>=&gt; </a:t>
            </a:r>
            <a:r>
              <a:rPr lang="fr-FR" sz="2000" dirty="0" smtClean="0">
                <a:solidFill>
                  <a:srgbClr val="275662"/>
                </a:solidFill>
              </a:rPr>
              <a:t>Pommes, poires, framboises,</a:t>
            </a:r>
          </a:p>
          <a:p>
            <a:pPr marL="1524000" indent="-347663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fr-FR" sz="2000" dirty="0" smtClean="0">
                <a:solidFill>
                  <a:srgbClr val="275662"/>
                </a:solidFill>
              </a:rPr>
              <a:t>Viticulture </a:t>
            </a:r>
            <a:r>
              <a:rPr lang="fr-FR" sz="2000" dirty="0" smtClean="0">
                <a:solidFill>
                  <a:srgbClr val="275662"/>
                </a:solidFill>
              </a:rPr>
              <a:t>=&gt; modification de la teneur en sucres, en anthocyanes et de l’acidité</a:t>
            </a:r>
          </a:p>
          <a:p>
            <a:pPr marL="1524000" indent="-347663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fr-FR" sz="2000" dirty="0" smtClean="0">
                <a:solidFill>
                  <a:srgbClr val="275662"/>
                </a:solidFill>
              </a:rPr>
              <a:t>Cultures </a:t>
            </a:r>
            <a:r>
              <a:rPr lang="fr-FR" sz="2000" dirty="0">
                <a:solidFill>
                  <a:srgbClr val="275662"/>
                </a:solidFill>
              </a:rPr>
              <a:t>céréalières/ rotations annuelles =&gt; Protection contre la sécheresse MAIS le passage des engins agricoles constitue une contrainte forte d’adaptation de la structure (coût, </a:t>
            </a:r>
            <a:r>
              <a:rPr lang="fr-FR" sz="2000" dirty="0" err="1">
                <a:solidFill>
                  <a:srgbClr val="275662"/>
                </a:solidFill>
              </a:rPr>
              <a:t>salissement</a:t>
            </a:r>
            <a:r>
              <a:rPr lang="fr-FR" sz="2000" dirty="0">
                <a:solidFill>
                  <a:srgbClr val="275662"/>
                </a:solidFill>
              </a:rPr>
              <a:t> des panneaux).</a:t>
            </a:r>
          </a:p>
          <a:p>
            <a:pPr marL="342900" indent="-342900"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fr-FR" sz="2000" dirty="0" smtClean="0">
                <a:solidFill>
                  <a:srgbClr val="275662"/>
                </a:solidFill>
              </a:rPr>
              <a:t>Des avantages potentiels pour l’adaptation de l’élevage au changement climatique: </a:t>
            </a:r>
          </a:p>
          <a:p>
            <a:pPr marL="1524000" lvl="0" indent="-347663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fr-FR" sz="2000" dirty="0">
                <a:solidFill>
                  <a:srgbClr val="275662"/>
                </a:solidFill>
              </a:rPr>
              <a:t>Bien être et santé des animaux, abreuvage des </a:t>
            </a:r>
            <a:r>
              <a:rPr lang="fr-FR" sz="2000" dirty="0" smtClean="0">
                <a:solidFill>
                  <a:srgbClr val="275662"/>
                </a:solidFill>
              </a:rPr>
              <a:t>animaux</a:t>
            </a:r>
            <a:endParaRPr lang="fr-FR" sz="2000" dirty="0">
              <a:solidFill>
                <a:srgbClr val="275662"/>
              </a:solidFill>
            </a:endParaRPr>
          </a:p>
          <a:p>
            <a:pPr marL="1524000" indent="-347663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fr-FR" sz="2000" dirty="0" smtClean="0">
                <a:solidFill>
                  <a:srgbClr val="275662"/>
                </a:solidFill>
              </a:rPr>
              <a:t>Prairies </a:t>
            </a:r>
            <a:r>
              <a:rPr lang="fr-FR" sz="2000" dirty="0">
                <a:solidFill>
                  <a:srgbClr val="275662"/>
                </a:solidFill>
              </a:rPr>
              <a:t>=&gt; </a:t>
            </a:r>
            <a:r>
              <a:rPr lang="fr-FR" sz="2000" dirty="0" smtClean="0">
                <a:solidFill>
                  <a:srgbClr val="275662"/>
                </a:solidFill>
              </a:rPr>
              <a:t>production </a:t>
            </a:r>
            <a:r>
              <a:rPr lang="fr-FR" sz="2000" dirty="0">
                <a:solidFill>
                  <a:srgbClr val="275662"/>
                </a:solidFill>
              </a:rPr>
              <a:t>de fourrages verts l’été, levier de transition </a:t>
            </a:r>
            <a:r>
              <a:rPr lang="fr-FR" sz="2000" dirty="0" err="1">
                <a:solidFill>
                  <a:srgbClr val="275662"/>
                </a:solidFill>
              </a:rPr>
              <a:t>agroécologique</a:t>
            </a:r>
            <a:endParaRPr lang="fr-FR" sz="2000" dirty="0">
              <a:solidFill>
                <a:srgbClr val="275662"/>
              </a:solidFill>
            </a:endParaRP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fr-FR" sz="2000" dirty="0" smtClean="0">
                <a:solidFill>
                  <a:srgbClr val="275662"/>
                </a:solidFill>
              </a:rPr>
              <a:t>Des perspectives d’amélioration=&gt; </a:t>
            </a:r>
            <a:r>
              <a:rPr lang="fr-FR" sz="2000" dirty="0">
                <a:solidFill>
                  <a:srgbClr val="275662"/>
                </a:solidFill>
              </a:rPr>
              <a:t>nous ne sommes </a:t>
            </a:r>
            <a:r>
              <a:rPr lang="fr-FR" sz="2000" dirty="0" smtClean="0">
                <a:solidFill>
                  <a:srgbClr val="275662"/>
                </a:solidFill>
              </a:rPr>
              <a:t>qu’au début des recherches</a:t>
            </a:r>
            <a:endParaRPr lang="fr-FR" sz="2000" dirty="0">
              <a:solidFill>
                <a:srgbClr val="275662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60206" y="212782"/>
            <a:ext cx="978647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dirty="0" smtClean="0">
                <a:solidFill>
                  <a:srgbClr val="275662"/>
                </a:solidFill>
                <a:latin typeface="Bahnschrift SemiLight SemiConde" panose="020B0502040204020203" pitchFamily="34" charset="0"/>
              </a:rPr>
              <a:t>Les contributions potentielles de l’APV pour l’adaptation de l’agriculture au changement climatique 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533" y="331313"/>
            <a:ext cx="225673" cy="328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514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0" y="2340077"/>
            <a:ext cx="19776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© Sylvain Edouard</a:t>
            </a:r>
            <a:endParaRPr lang="fr-FR" sz="12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1198179" y="662152"/>
            <a:ext cx="80246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 smtClean="0">
                <a:solidFill>
                  <a:schemeClr val="bg1"/>
                </a:solidFill>
              </a:rPr>
              <a:t>Merci de votre attention</a:t>
            </a:r>
            <a:endParaRPr lang="fr-FR" sz="4000" dirty="0">
              <a:solidFill>
                <a:schemeClr val="bg1"/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17437" y="1"/>
            <a:ext cx="13593535" cy="6858000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857250" y="876300"/>
            <a:ext cx="95059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b="1" dirty="0" smtClean="0">
                <a:solidFill>
                  <a:schemeClr val="bg1"/>
                </a:solidFill>
              </a:rPr>
              <a:t>Merci de votre attention</a:t>
            </a:r>
            <a:endParaRPr lang="fr-FR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22957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8531" y="438163"/>
            <a:ext cx="6910218" cy="6059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8300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1304143" y="1807814"/>
            <a:ext cx="10613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00A3A6"/>
                </a:solidFill>
              </a:rPr>
              <a:t>https://www.edf.fr/sites/default/files/contrib/collectivite/livreblancrural_transition_energetique_edf_2019.pdf</a:t>
            </a:r>
            <a:endParaRPr lang="fr-FR" dirty="0">
              <a:solidFill>
                <a:srgbClr val="00A3A6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334121" y="2501108"/>
            <a:ext cx="100733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00A3A6"/>
                </a:solidFill>
              </a:rPr>
              <a:t>https://agriculture.gouv.fr/quest-ce-que-lagroecologie</a:t>
            </a:r>
            <a:endParaRPr lang="fr-FR" dirty="0">
              <a:solidFill>
                <a:srgbClr val="00A3A6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989351" y="2203965"/>
            <a:ext cx="6565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275662"/>
                </a:solidFill>
              </a:rPr>
              <a:t>Qu’est-ce que l’agroécologie?</a:t>
            </a:r>
            <a:endParaRPr lang="fr-FR" b="1" dirty="0">
              <a:solidFill>
                <a:srgbClr val="275662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989351" y="1498837"/>
            <a:ext cx="50366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275662"/>
                </a:solidFill>
              </a:rPr>
              <a:t>Le livre blanc de la transition énergétique</a:t>
            </a:r>
            <a:endParaRPr lang="fr-FR" b="1" dirty="0">
              <a:solidFill>
                <a:srgbClr val="275662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319131" y="3242133"/>
            <a:ext cx="104781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00A3A6"/>
                </a:solidFill>
              </a:rPr>
              <a:t>https://www.syndicat-energies-renouvelables.fr/wp-content/uploads/basedoc/brochure-pv-et-monde-agricole-web.pd</a:t>
            </a:r>
            <a:endParaRPr lang="fr-FR" dirty="0">
              <a:solidFill>
                <a:srgbClr val="00A3A6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989351" y="2886517"/>
            <a:ext cx="6265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275662"/>
                </a:solidFill>
              </a:rPr>
              <a:t>L’ énergie photovoltaïque dans le monde agricole </a:t>
            </a:r>
            <a:r>
              <a:rPr lang="fr-FR" dirty="0" smtClean="0">
                <a:solidFill>
                  <a:srgbClr val="275662"/>
                </a:solidFill>
              </a:rPr>
              <a:t>2020</a:t>
            </a:r>
            <a:endParaRPr lang="fr-FR" dirty="0">
              <a:solidFill>
                <a:srgbClr val="275662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633173" y="327545"/>
            <a:ext cx="96800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rgbClr val="00A3A6"/>
                </a:solidFill>
                <a:latin typeface="+mj-lt"/>
              </a:rPr>
              <a:t>Références </a:t>
            </a:r>
            <a:endParaRPr lang="fr-FR" sz="2800" dirty="0">
              <a:solidFill>
                <a:srgbClr val="00A3A6"/>
              </a:solidFill>
              <a:latin typeface="+mj-lt"/>
            </a:endParaRP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934" y="1839604"/>
            <a:ext cx="181209" cy="263866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259" y="2567553"/>
            <a:ext cx="181209" cy="263866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259" y="3315809"/>
            <a:ext cx="181209" cy="263866"/>
          </a:xfrm>
          <a:prstGeom prst="rect">
            <a:avLst/>
          </a:prstGeom>
        </p:spPr>
      </p:pic>
      <p:sp>
        <p:nvSpPr>
          <p:cNvPr id="16" name="ZoneTexte 15"/>
          <p:cNvSpPr txBox="1"/>
          <p:nvPr/>
        </p:nvSpPr>
        <p:spPr>
          <a:xfrm>
            <a:off x="1334121" y="4188503"/>
            <a:ext cx="9984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00A3A6"/>
                </a:solidFill>
              </a:rPr>
              <a:t>https://agriculture.gouv.fr/la-diversification-des-cultures-comment-la-promouvoir</a:t>
            </a:r>
            <a:endParaRPr lang="fr-FR" dirty="0">
              <a:solidFill>
                <a:srgbClr val="00A3A6"/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989351" y="3888858"/>
            <a:ext cx="64907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275662"/>
                </a:solidFill>
              </a:rPr>
              <a:t>La diversification des cultures : comment la promouvoir ?</a:t>
            </a:r>
            <a:endParaRPr lang="fr-FR" b="1" dirty="0">
              <a:solidFill>
                <a:srgbClr val="275662"/>
              </a:solidFill>
            </a:endParaRPr>
          </a:p>
        </p:txBody>
      </p:sp>
      <p:pic>
        <p:nvPicPr>
          <p:cNvPr id="18" name="Imag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934" y="4248999"/>
            <a:ext cx="181209" cy="263866"/>
          </a:xfrm>
          <a:prstGeom prst="rect">
            <a:avLst/>
          </a:prstGeom>
        </p:spPr>
      </p:pic>
      <p:sp>
        <p:nvSpPr>
          <p:cNvPr id="19" name="ZoneTexte 18"/>
          <p:cNvSpPr txBox="1"/>
          <p:nvPr/>
        </p:nvSpPr>
        <p:spPr>
          <a:xfrm>
            <a:off x="1334121" y="5000145"/>
            <a:ext cx="9984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00A3A6"/>
                </a:solidFill>
              </a:rPr>
              <a:t>https://www.ise.fraunhofer.de/content/dam/ise/en/documents/publications/studies/APV-Guideline.pdf</a:t>
            </a:r>
            <a:endParaRPr lang="fr-FR" dirty="0">
              <a:solidFill>
                <a:srgbClr val="00A3A6"/>
              </a:solidFill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989351" y="4646713"/>
            <a:ext cx="93238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275662"/>
                </a:solidFill>
              </a:rPr>
              <a:t>Agrivoltaics</a:t>
            </a:r>
            <a:r>
              <a:rPr lang="en-US" b="1" dirty="0" smtClean="0">
                <a:solidFill>
                  <a:srgbClr val="275662"/>
                </a:solidFill>
              </a:rPr>
              <a:t> opportunities for agriculture and the energy transition: A guideline for </a:t>
            </a:r>
            <a:r>
              <a:rPr lang="en-US" b="1" dirty="0">
                <a:solidFill>
                  <a:srgbClr val="275662"/>
                </a:solidFill>
              </a:rPr>
              <a:t>G</a:t>
            </a:r>
            <a:r>
              <a:rPr lang="en-US" b="1" dirty="0" smtClean="0">
                <a:solidFill>
                  <a:srgbClr val="275662"/>
                </a:solidFill>
              </a:rPr>
              <a:t>ermany</a:t>
            </a:r>
            <a:endParaRPr lang="fr-FR" b="1" dirty="0">
              <a:solidFill>
                <a:srgbClr val="275662"/>
              </a:solidFill>
            </a:endParaRPr>
          </a:p>
        </p:txBody>
      </p:sp>
      <p:pic>
        <p:nvPicPr>
          <p:cNvPr id="21" name="Imag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934" y="5060641"/>
            <a:ext cx="181209" cy="263866"/>
          </a:xfrm>
          <a:prstGeom prst="rect">
            <a:avLst/>
          </a:prstGeom>
        </p:spPr>
      </p:pic>
      <p:sp>
        <p:nvSpPr>
          <p:cNvPr id="22" name="ZoneTexte 21"/>
          <p:cNvSpPr txBox="1"/>
          <p:nvPr/>
        </p:nvSpPr>
        <p:spPr>
          <a:xfrm>
            <a:off x="1304143" y="1133641"/>
            <a:ext cx="10674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00A3A6"/>
                </a:solidFill>
              </a:rPr>
              <a:t>https://www.ecologie.gouv.fr/programmations-pluriannuelles-lenergie-ppe</a:t>
            </a:r>
            <a:endParaRPr lang="fr-FR" dirty="0">
              <a:solidFill>
                <a:srgbClr val="00A3A6"/>
              </a:solidFill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989350" y="855828"/>
            <a:ext cx="50366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275662"/>
                </a:solidFill>
              </a:rPr>
              <a:t>Programmation pluriannuelle de l’</a:t>
            </a:r>
            <a:r>
              <a:rPr lang="fr-FR" b="1" dirty="0" err="1" smtClean="0">
                <a:solidFill>
                  <a:srgbClr val="275662"/>
                </a:solidFill>
              </a:rPr>
              <a:t>énérgie</a:t>
            </a:r>
            <a:endParaRPr lang="fr-FR" b="1" dirty="0">
              <a:solidFill>
                <a:srgbClr val="275662"/>
              </a:solidFill>
            </a:endParaRPr>
          </a:p>
        </p:txBody>
      </p:sp>
      <p:pic>
        <p:nvPicPr>
          <p:cNvPr id="24" name="Imag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933" y="1174162"/>
            <a:ext cx="181209" cy="263866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1331922" y="5718597"/>
            <a:ext cx="99636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00A3A6"/>
                </a:solidFill>
              </a:rPr>
              <a:t>https</a:t>
            </a:r>
            <a:r>
              <a:rPr lang="fr-FR" dirty="0">
                <a:solidFill>
                  <a:srgbClr val="00A3A6"/>
                </a:solidFill>
              </a:rPr>
              <a:t>://</a:t>
            </a:r>
            <a:r>
              <a:rPr lang="fr-FR" dirty="0" smtClean="0">
                <a:solidFill>
                  <a:srgbClr val="00A3A6"/>
                </a:solidFill>
              </a:rPr>
              <a:t>agriculture.gouv.fr/quel-avenir-de-lagriculture-et-de-la-foret-francaises-en-2050</a:t>
            </a:r>
          </a:p>
          <a:p>
            <a:r>
              <a:rPr lang="fr-FR" dirty="0" smtClean="0">
                <a:solidFill>
                  <a:srgbClr val="00A3A6"/>
                </a:solidFill>
              </a:rPr>
              <a:t>https</a:t>
            </a:r>
            <a:r>
              <a:rPr lang="fr-FR" dirty="0">
                <a:solidFill>
                  <a:srgbClr val="00A3A6"/>
                </a:solidFill>
              </a:rPr>
              <a:t>://www.ecologie.gouv.fr/sites/default/files/Vision_France_2050_CNTE.pdf</a:t>
            </a:r>
          </a:p>
        </p:txBody>
      </p:sp>
      <p:sp>
        <p:nvSpPr>
          <p:cNvPr id="25" name="ZoneTexte 24"/>
          <p:cNvSpPr txBox="1"/>
          <p:nvPr/>
        </p:nvSpPr>
        <p:spPr>
          <a:xfrm>
            <a:off x="989350" y="5390778"/>
            <a:ext cx="93238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275662"/>
                </a:solidFill>
              </a:rPr>
              <a:t>Prospective de l' agriculture </a:t>
            </a:r>
            <a:r>
              <a:rPr lang="en-US" b="1" dirty="0" err="1" smtClean="0">
                <a:solidFill>
                  <a:srgbClr val="275662"/>
                </a:solidFill>
              </a:rPr>
              <a:t>en</a:t>
            </a:r>
            <a:r>
              <a:rPr lang="en-US" b="1" dirty="0" smtClean="0">
                <a:solidFill>
                  <a:srgbClr val="275662"/>
                </a:solidFill>
              </a:rPr>
              <a:t> 2050</a:t>
            </a:r>
            <a:endParaRPr lang="fr-FR" b="1" dirty="0">
              <a:solidFill>
                <a:srgbClr val="275662"/>
              </a:solidFill>
            </a:endParaRPr>
          </a:p>
        </p:txBody>
      </p:sp>
      <p:pic>
        <p:nvPicPr>
          <p:cNvPr id="26" name="Image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098" y="5788501"/>
            <a:ext cx="181209" cy="263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484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137324" y="759306"/>
            <a:ext cx="1012423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altLang="fr-FR" sz="2800" dirty="0" smtClean="0">
                <a:solidFill>
                  <a:srgbClr val="275662"/>
                </a:solidFill>
                <a:latin typeface="Calibri" panose="020F0502020204030204" pitchFamily="34" charset="0"/>
              </a:rPr>
              <a:t>Associer </a:t>
            </a:r>
            <a:r>
              <a:rPr lang="fr-FR" altLang="fr-FR" sz="2800" dirty="0">
                <a:solidFill>
                  <a:srgbClr val="275662"/>
                </a:solidFill>
                <a:latin typeface="Calibri" panose="020F0502020204030204" pitchFamily="34" charset="0"/>
              </a:rPr>
              <a:t>sur une même </a:t>
            </a:r>
            <a:r>
              <a:rPr lang="fr-FR" altLang="fr-FR" sz="2800" dirty="0" smtClean="0">
                <a:solidFill>
                  <a:srgbClr val="275662"/>
                </a:solidFill>
                <a:latin typeface="Calibri" panose="020F0502020204030204" pitchFamily="34" charset="0"/>
              </a:rPr>
              <a:t>surface une </a:t>
            </a:r>
            <a:r>
              <a:rPr lang="fr-FR" altLang="fr-FR" sz="2800" dirty="0">
                <a:solidFill>
                  <a:srgbClr val="275662"/>
                </a:solidFill>
                <a:latin typeface="Calibri" panose="020F0502020204030204" pitchFamily="34" charset="0"/>
              </a:rPr>
              <a:t>production d'électricité photovoltaïque et une production </a:t>
            </a:r>
            <a:r>
              <a:rPr lang="fr-FR" altLang="fr-FR" sz="2800" dirty="0" smtClean="0">
                <a:solidFill>
                  <a:srgbClr val="275662"/>
                </a:solidFill>
                <a:latin typeface="Calibri" panose="020F0502020204030204" pitchFamily="34" charset="0"/>
              </a:rPr>
              <a:t>agricole</a:t>
            </a:r>
            <a:endParaRPr lang="fr-FR" altLang="fr-FR" sz="4000" dirty="0">
              <a:solidFill>
                <a:srgbClr val="275662"/>
              </a:solidFill>
              <a:latin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04492" y="38992"/>
            <a:ext cx="35860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dirty="0" smtClean="0">
                <a:solidFill>
                  <a:srgbClr val="00A3A6"/>
                </a:solidFill>
                <a:latin typeface="Calibri" panose="020F0502020204030204" pitchFamily="34" charset="0"/>
              </a:rPr>
              <a:t>Agri-</a:t>
            </a:r>
            <a:r>
              <a:rPr lang="fr-FR" sz="3200" dirty="0" err="1" smtClean="0">
                <a:solidFill>
                  <a:srgbClr val="00A3A6"/>
                </a:solidFill>
                <a:latin typeface="Calibri" panose="020F0502020204030204" pitchFamily="34" charset="0"/>
              </a:rPr>
              <a:t>photovoltaïsme</a:t>
            </a:r>
            <a:endParaRPr lang="fr-FR" sz="3200" dirty="0">
              <a:solidFill>
                <a:srgbClr val="00A3A6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858775" y="5960831"/>
            <a:ext cx="109170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rgbClr val="275662"/>
                </a:solidFill>
              </a:rPr>
              <a:t>L</a:t>
            </a:r>
            <a:r>
              <a:rPr lang="fr-FR" sz="2400" dirty="0" smtClean="0">
                <a:solidFill>
                  <a:srgbClr val="275662"/>
                </a:solidFill>
              </a:rPr>
              <a:t>'agri-</a:t>
            </a:r>
            <a:r>
              <a:rPr lang="fr-FR" sz="2400" dirty="0" err="1" smtClean="0">
                <a:solidFill>
                  <a:srgbClr val="275662"/>
                </a:solidFill>
              </a:rPr>
              <a:t>photovoltaïsme</a:t>
            </a:r>
            <a:r>
              <a:rPr lang="fr-FR" sz="2400" dirty="0" smtClean="0">
                <a:solidFill>
                  <a:srgbClr val="275662"/>
                </a:solidFill>
              </a:rPr>
              <a:t> est le couplage d'une </a:t>
            </a:r>
            <a:r>
              <a:rPr lang="fr-FR" sz="2400" b="1" dirty="0" smtClean="0">
                <a:solidFill>
                  <a:srgbClr val="275662"/>
                </a:solidFill>
              </a:rPr>
              <a:t>production photovoltaïque secondaire </a:t>
            </a:r>
            <a:r>
              <a:rPr lang="fr-FR" sz="2400" dirty="0" smtClean="0">
                <a:solidFill>
                  <a:srgbClr val="275662"/>
                </a:solidFill>
              </a:rPr>
              <a:t>et </a:t>
            </a:r>
            <a:r>
              <a:rPr lang="fr-FR" sz="2400" b="1" dirty="0" smtClean="0">
                <a:solidFill>
                  <a:srgbClr val="275662"/>
                </a:solidFill>
              </a:rPr>
              <a:t>d'une culture principale</a:t>
            </a:r>
            <a:r>
              <a:rPr lang="fr-FR" sz="2400" dirty="0" smtClean="0">
                <a:solidFill>
                  <a:srgbClr val="275662"/>
                </a:solidFill>
              </a:rPr>
              <a:t>, avec une </a:t>
            </a:r>
            <a:r>
              <a:rPr lang="fr-FR" sz="2400" b="1" dirty="0" smtClean="0">
                <a:solidFill>
                  <a:srgbClr val="275662"/>
                </a:solidFill>
              </a:rPr>
              <a:t>synergie démontrable </a:t>
            </a:r>
            <a:r>
              <a:rPr lang="fr-FR" sz="2400" dirty="0" smtClean="0">
                <a:solidFill>
                  <a:srgbClr val="275662"/>
                </a:solidFill>
              </a:rPr>
              <a:t>entre les deux systèmes.</a:t>
            </a:r>
            <a:endParaRPr lang="fr-FR" sz="2400" dirty="0">
              <a:solidFill>
                <a:srgbClr val="275662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25030" y="5549601"/>
            <a:ext cx="84866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>
                <a:solidFill>
                  <a:srgbClr val="275662"/>
                </a:solidFill>
                <a:latin typeface="Bahnschrift SemiLight SemiConde" panose="020B0502040204020203" pitchFamily="34" charset="0"/>
              </a:rPr>
              <a:t>Définition de la Commission de régulation de l'énergie (CRE)</a:t>
            </a:r>
          </a:p>
        </p:txBody>
      </p:sp>
      <p:pic>
        <p:nvPicPr>
          <p:cNvPr id="18" name="Imag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1642" y="2053758"/>
            <a:ext cx="5438337" cy="3040453"/>
          </a:xfrm>
          <a:prstGeom prst="rect">
            <a:avLst/>
          </a:prstGeom>
        </p:spPr>
      </p:pic>
      <p:sp>
        <p:nvSpPr>
          <p:cNvPr id="17" name="ZoneTexte 16"/>
          <p:cNvSpPr txBox="1"/>
          <p:nvPr/>
        </p:nvSpPr>
        <p:spPr>
          <a:xfrm>
            <a:off x="1411642" y="4881884"/>
            <a:ext cx="19776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anose="020F0704030504030204" pitchFamily="34" charset="0"/>
              </a:rPr>
              <a:t>©Fraunhofer </a:t>
            </a:r>
            <a:r>
              <a:rPr lang="fr-F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anose="020F0704030504030204" pitchFamily="34" charset="0"/>
              </a:rPr>
              <a:t>ISE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7576457" y="1992086"/>
            <a:ext cx="419935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dirty="0" smtClean="0">
                <a:solidFill>
                  <a:srgbClr val="275662"/>
                </a:solidFill>
              </a:rPr>
              <a:t>Concept développé par </a:t>
            </a:r>
            <a:r>
              <a:rPr lang="fr-FR" dirty="0" err="1" smtClean="0">
                <a:solidFill>
                  <a:srgbClr val="275662"/>
                </a:solidFill>
              </a:rPr>
              <a:t>Goetzberger</a:t>
            </a:r>
            <a:r>
              <a:rPr lang="fr-FR" dirty="0" smtClean="0">
                <a:solidFill>
                  <a:srgbClr val="275662"/>
                </a:solidFill>
              </a:rPr>
              <a:t> et </a:t>
            </a:r>
            <a:r>
              <a:rPr lang="fr-FR" dirty="0" err="1" smtClean="0">
                <a:solidFill>
                  <a:srgbClr val="275662"/>
                </a:solidFill>
              </a:rPr>
              <a:t>Zastrow</a:t>
            </a:r>
            <a:r>
              <a:rPr lang="fr-FR" dirty="0" smtClean="0">
                <a:solidFill>
                  <a:srgbClr val="275662"/>
                </a:solidFill>
              </a:rPr>
              <a:t> 1981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FR" dirty="0">
              <a:solidFill>
                <a:srgbClr val="275662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dirty="0" smtClean="0">
                <a:solidFill>
                  <a:srgbClr val="275662"/>
                </a:solidFill>
              </a:rPr>
              <a:t>Contexte de la transition énergétique=&gt; neutralité carbone en 2050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FR" dirty="0">
              <a:solidFill>
                <a:srgbClr val="275662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dirty="0">
                <a:solidFill>
                  <a:srgbClr val="275662"/>
                </a:solidFill>
              </a:rPr>
              <a:t>O</a:t>
            </a:r>
            <a:r>
              <a:rPr lang="fr-FR" dirty="0" smtClean="0">
                <a:solidFill>
                  <a:srgbClr val="275662"/>
                </a:solidFill>
              </a:rPr>
              <a:t>bjectifs de la PPE pour 2028: </a:t>
            </a:r>
          </a:p>
          <a:p>
            <a:pPr marL="644525" indent="-285750">
              <a:buFontTx/>
              <a:buChar char="-"/>
            </a:pPr>
            <a:r>
              <a:rPr lang="fr-FR" dirty="0" smtClean="0">
                <a:solidFill>
                  <a:srgbClr val="275662"/>
                </a:solidFill>
              </a:rPr>
              <a:t>40GWc installés / 40000ha</a:t>
            </a:r>
          </a:p>
          <a:p>
            <a:pPr marL="644525" indent="-285750">
              <a:buFontTx/>
              <a:buChar char="-"/>
            </a:pPr>
            <a:r>
              <a:rPr lang="fr-FR" dirty="0" smtClean="0">
                <a:solidFill>
                  <a:srgbClr val="275662"/>
                </a:solidFill>
              </a:rPr>
              <a:t>0,15 % de la SAU</a:t>
            </a:r>
          </a:p>
          <a:p>
            <a:pPr marL="644525" indent="-285750">
              <a:buFontTx/>
              <a:buChar char="-"/>
            </a:pPr>
            <a:r>
              <a:rPr lang="fr-FR" dirty="0" smtClean="0">
                <a:solidFill>
                  <a:srgbClr val="275662"/>
                </a:solidFill>
              </a:rPr>
              <a:t>11GW actuellement</a:t>
            </a:r>
            <a:endParaRPr lang="fr-FR" dirty="0">
              <a:solidFill>
                <a:srgbClr val="275662"/>
              </a:solidFill>
            </a:endParaRPr>
          </a:p>
          <a:p>
            <a:endParaRPr lang="fr-FR" dirty="0" smtClean="0">
              <a:solidFill>
                <a:srgbClr val="275662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FR" dirty="0" smtClean="0">
              <a:solidFill>
                <a:srgbClr val="275662"/>
              </a:solidFill>
            </a:endParaRPr>
          </a:p>
          <a:p>
            <a:endParaRPr lang="fr-FR" dirty="0">
              <a:solidFill>
                <a:srgbClr val="275662"/>
              </a:solidFill>
            </a:endParaRP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775" y="899193"/>
            <a:ext cx="225673" cy="328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869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04492" y="38992"/>
            <a:ext cx="1176700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dirty="0">
                <a:solidFill>
                  <a:srgbClr val="00A3A6"/>
                </a:solidFill>
                <a:latin typeface="Calibri" panose="020F0502020204030204" pitchFamily="34" charset="0"/>
              </a:rPr>
              <a:t>Toutes les </a:t>
            </a:r>
            <a:r>
              <a:rPr lang="fr-FR" sz="3200" dirty="0" smtClean="0">
                <a:solidFill>
                  <a:srgbClr val="00A3A6"/>
                </a:solidFill>
                <a:latin typeface="Calibri" panose="020F0502020204030204" pitchFamily="34" charset="0"/>
              </a:rPr>
              <a:t>productions </a:t>
            </a:r>
            <a:r>
              <a:rPr lang="fr-FR" sz="3200" dirty="0">
                <a:solidFill>
                  <a:srgbClr val="00A3A6"/>
                </a:solidFill>
                <a:latin typeface="Calibri" panose="020F0502020204030204" pitchFamily="34" charset="0"/>
              </a:rPr>
              <a:t>sont impactées par le </a:t>
            </a:r>
            <a:r>
              <a:rPr lang="fr-FR" sz="3200" dirty="0" smtClean="0">
                <a:solidFill>
                  <a:srgbClr val="00A3A6"/>
                </a:solidFill>
                <a:latin typeface="Calibri" panose="020F0502020204030204" pitchFamily="34" charset="0"/>
              </a:rPr>
              <a:t>changement climatique</a:t>
            </a:r>
            <a:endParaRPr lang="fr-FR" sz="3200" dirty="0">
              <a:solidFill>
                <a:srgbClr val="00A3A6"/>
              </a:solidFill>
              <a:latin typeface="Calibri" panose="020F0502020204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13015" y="3686176"/>
            <a:ext cx="4464539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9750" indent="-352425">
              <a:spcAft>
                <a:spcPts val="1244"/>
              </a:spcAft>
              <a:buFont typeface="Wingdings" panose="05000000000000000000" pitchFamily="2" charset="2"/>
              <a:buChar char="ü"/>
            </a:pPr>
            <a:r>
              <a:rPr lang="fr-FR" dirty="0">
                <a:solidFill>
                  <a:srgbClr val="275662"/>
                </a:solidFill>
              </a:rPr>
              <a:t>Cultures maraîchères </a:t>
            </a:r>
            <a:endParaRPr lang="fr-FR" dirty="0" smtClean="0">
              <a:solidFill>
                <a:srgbClr val="275662"/>
              </a:solidFill>
            </a:endParaRPr>
          </a:p>
          <a:p>
            <a:pPr marL="539750" indent="-352425">
              <a:spcAft>
                <a:spcPts val="1244"/>
              </a:spcAft>
              <a:buFont typeface="Wingdings" panose="05000000000000000000" pitchFamily="2" charset="2"/>
              <a:buChar char="ü"/>
            </a:pPr>
            <a:r>
              <a:rPr lang="fr-FR" dirty="0" smtClean="0">
                <a:solidFill>
                  <a:srgbClr val="275662"/>
                </a:solidFill>
              </a:rPr>
              <a:t>Arboriculture dont viticulture</a:t>
            </a:r>
            <a:endParaRPr lang="fr-FR" dirty="0">
              <a:solidFill>
                <a:srgbClr val="275662"/>
              </a:solidFill>
            </a:endParaRPr>
          </a:p>
          <a:p>
            <a:pPr marL="539750" indent="-352425">
              <a:spcAft>
                <a:spcPts val="1244"/>
              </a:spcAft>
              <a:buFont typeface="Wingdings" panose="05000000000000000000" pitchFamily="2" charset="2"/>
              <a:buChar char="ü"/>
            </a:pPr>
            <a:r>
              <a:rPr lang="fr-FR" dirty="0">
                <a:solidFill>
                  <a:srgbClr val="275662"/>
                </a:solidFill>
              </a:rPr>
              <a:t>Cultures </a:t>
            </a:r>
            <a:r>
              <a:rPr lang="fr-FR" dirty="0" smtClean="0">
                <a:solidFill>
                  <a:srgbClr val="275662"/>
                </a:solidFill>
              </a:rPr>
              <a:t>céréalières</a:t>
            </a:r>
            <a:endParaRPr lang="fr-FR" dirty="0">
              <a:solidFill>
                <a:srgbClr val="275662"/>
              </a:solidFill>
            </a:endParaRPr>
          </a:p>
          <a:p>
            <a:pPr marL="539750" indent="-352425">
              <a:spcAft>
                <a:spcPts val="1244"/>
              </a:spcAft>
              <a:buFont typeface="Wingdings" panose="05000000000000000000" pitchFamily="2" charset="2"/>
              <a:buChar char="ü"/>
            </a:pPr>
            <a:r>
              <a:rPr lang="fr-FR" dirty="0">
                <a:solidFill>
                  <a:srgbClr val="275662"/>
                </a:solidFill>
              </a:rPr>
              <a:t>Prairies et productions fourragères</a:t>
            </a:r>
          </a:p>
          <a:p>
            <a:pPr marL="539750" indent="-352425">
              <a:spcAft>
                <a:spcPts val="1244"/>
              </a:spcAft>
              <a:buFont typeface="Wingdings" panose="05000000000000000000" pitchFamily="2" charset="2"/>
              <a:buChar char="ü"/>
            </a:pPr>
            <a:r>
              <a:rPr lang="fr-FR" dirty="0" smtClean="0">
                <a:solidFill>
                  <a:srgbClr val="275662"/>
                </a:solidFill>
              </a:rPr>
              <a:t>Elevages </a:t>
            </a:r>
            <a:endParaRPr lang="fr-FR" dirty="0">
              <a:solidFill>
                <a:srgbClr val="275662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8347530" y="1305204"/>
            <a:ext cx="384446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rgbClr val="FF0000"/>
                </a:solidFill>
              </a:rPr>
              <a:t>Épisodes de sécheresse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rgbClr val="FF0000"/>
                </a:solidFill>
              </a:rPr>
              <a:t>Excès de températures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rgbClr val="FF0000"/>
                </a:solidFill>
              </a:rPr>
              <a:t>Augmentation des températures moyennes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rgbClr val="FF0000"/>
                </a:solidFill>
              </a:rPr>
              <a:t>Gel tardif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rgbClr val="FF0000"/>
                </a:solidFill>
              </a:rPr>
              <a:t>Intempéries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rgbClr val="FF0000"/>
                </a:solidFill>
              </a:rPr>
              <a:t>maladies</a:t>
            </a:r>
            <a:endParaRPr lang="fr-FR" dirty="0">
              <a:solidFill>
                <a:srgbClr val="FF0000"/>
              </a:solidFill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9772" y="1233439"/>
            <a:ext cx="3553100" cy="2283087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5328" y="2505533"/>
            <a:ext cx="3009690" cy="2182303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58019" y="4056390"/>
            <a:ext cx="3229250" cy="2354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579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493" y="174459"/>
            <a:ext cx="816217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dirty="0" smtClean="0">
                <a:solidFill>
                  <a:srgbClr val="00A3A6"/>
                </a:solidFill>
                <a:latin typeface="Calibri" panose="020F0502020204030204" pitchFamily="34" charset="0"/>
              </a:rPr>
              <a:t>Combiner panneaux et cultures/ élevage pour optimiser l’utilisation des </a:t>
            </a:r>
            <a:r>
              <a:rPr lang="fr-FR" sz="3200" dirty="0" smtClean="0">
                <a:solidFill>
                  <a:srgbClr val="00A3A6"/>
                </a:solidFill>
                <a:latin typeface="Calibri" panose="020F0502020204030204" pitchFamily="34" charset="0"/>
              </a:rPr>
              <a:t>terres agricoles</a:t>
            </a:r>
            <a:endParaRPr lang="fr-FR" sz="3200" dirty="0">
              <a:solidFill>
                <a:srgbClr val="00A3A6"/>
              </a:solidFill>
              <a:latin typeface="Calibri" panose="020F0502020204030204" pitchFamily="34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8123765" y="2258661"/>
            <a:ext cx="28278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rgbClr val="92D050"/>
                </a:solidFill>
              </a:rPr>
              <a:t>/ Agroforesterie</a:t>
            </a:r>
            <a:endParaRPr lang="fr-FR" sz="2000" b="1" dirty="0">
              <a:solidFill>
                <a:srgbClr val="92D050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8123765" y="2957898"/>
            <a:ext cx="308186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dirty="0" smtClean="0"/>
              <a:t>Ombrage non pilotable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dirty="0"/>
              <a:t>Dépendant de la vitesse de </a:t>
            </a:r>
            <a:r>
              <a:rPr lang="fr-FR" dirty="0" smtClean="0"/>
              <a:t>croissance de l’arbre</a:t>
            </a:r>
            <a:endParaRPr lang="fr-FR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dirty="0" smtClean="0"/>
              <a:t>Compétition pour l’eau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dirty="0" smtClean="0"/>
              <a:t>Compétition pour les éléments minéraux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1219199" y="1602878"/>
            <a:ext cx="4250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Ombre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1422400" y="1970617"/>
            <a:ext cx="455506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dirty="0" smtClean="0">
                <a:solidFill>
                  <a:srgbClr val="FF0000"/>
                </a:solidFill>
              </a:rPr>
              <a:t>Compétition pour la lumière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dirty="0" smtClean="0"/>
              <a:t>Protection contre les excès de température animaux/ cultures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dirty="0" smtClean="0"/>
              <a:t>Réduction de l’évapotranspiration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dirty="0" smtClean="0"/>
              <a:t>Réduit le refroidissement radiatif nocturne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8123765" y="5295776"/>
            <a:ext cx="32850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dirty="0" smtClean="0"/>
              <a:t>Augmentation de la matière organique du sol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dirty="0" smtClean="0"/>
              <a:t>Amélioration de l’infiltration de l’eau (racines profondes)</a:t>
            </a:r>
            <a:endParaRPr lang="fr-FR" dirty="0"/>
          </a:p>
        </p:txBody>
      </p:sp>
      <p:sp>
        <p:nvSpPr>
          <p:cNvPr id="10" name="Plus 9"/>
          <p:cNvSpPr/>
          <p:nvPr/>
        </p:nvSpPr>
        <p:spPr>
          <a:xfrm>
            <a:off x="8343899" y="4855510"/>
            <a:ext cx="423333" cy="440267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Moins 10"/>
          <p:cNvSpPr/>
          <p:nvPr/>
        </p:nvSpPr>
        <p:spPr>
          <a:xfrm>
            <a:off x="8343899" y="2700867"/>
            <a:ext cx="423333" cy="304800"/>
          </a:xfrm>
          <a:prstGeom prst="mathMinus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>
            <a:off x="1151466" y="3908145"/>
            <a:ext cx="421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Décalage </a:t>
            </a:r>
            <a:r>
              <a:rPr lang="fr-FR" dirty="0" err="1" smtClean="0"/>
              <a:t>phénologique</a:t>
            </a:r>
            <a:r>
              <a:rPr lang="fr-FR" dirty="0" smtClean="0"/>
              <a:t> des cultures</a:t>
            </a:r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1591734" y="4307417"/>
            <a:ext cx="37761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dirty="0" smtClean="0"/>
              <a:t>Diminution du risque de </a:t>
            </a:r>
            <a:r>
              <a:rPr lang="fr-FR" dirty="0" err="1" smtClean="0"/>
              <a:t>gélée</a:t>
            </a:r>
            <a:endParaRPr lang="fr-FR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dirty="0" smtClean="0"/>
              <a:t>Maturation plus tardive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dirty="0" smtClean="0"/>
              <a:t>Modification de la valeur nutritive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FR" dirty="0"/>
          </a:p>
        </p:txBody>
      </p:sp>
      <p:sp>
        <p:nvSpPr>
          <p:cNvPr id="15" name="ZoneTexte 14"/>
          <p:cNvSpPr txBox="1"/>
          <p:nvPr/>
        </p:nvSpPr>
        <p:spPr>
          <a:xfrm>
            <a:off x="1151466" y="5478683"/>
            <a:ext cx="4250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Barrière physique</a:t>
            </a:r>
            <a:endParaRPr lang="fr-FR" dirty="0"/>
          </a:p>
        </p:txBody>
      </p:sp>
      <p:sp>
        <p:nvSpPr>
          <p:cNvPr id="16" name="ZoneTexte 15"/>
          <p:cNvSpPr txBox="1"/>
          <p:nvPr/>
        </p:nvSpPr>
        <p:spPr>
          <a:xfrm>
            <a:off x="1591734" y="5857247"/>
            <a:ext cx="45550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dirty="0" smtClean="0"/>
              <a:t>Protection contre les intempéries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dirty="0" smtClean="0"/>
              <a:t>Protection contre les maladies?</a:t>
            </a:r>
          </a:p>
        </p:txBody>
      </p:sp>
      <p:pic>
        <p:nvPicPr>
          <p:cNvPr id="17" name="Image 16" descr="Une image contenant ciel, extérieur, terrain, herbe&#10;&#10;Description générée automatiquement">
            <a:extLst>
              <a:ext uri="{FF2B5EF4-FFF2-40B4-BE49-F238E27FC236}">
                <a16:creationId xmlns:a16="http://schemas.microsoft.com/office/drawing/2014/main" id="{EEA1B8E3-89D4-44FB-B57F-0AE95E298A2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539"/>
          <a:stretch/>
        </p:blipFill>
        <p:spPr>
          <a:xfrm>
            <a:off x="7980192" y="104211"/>
            <a:ext cx="4211808" cy="1955031"/>
          </a:xfrm>
          <a:prstGeom prst="rect">
            <a:avLst/>
          </a:prstGeom>
        </p:spPr>
      </p:pic>
      <p:sp>
        <p:nvSpPr>
          <p:cNvPr id="18" name="ZoneTexte 17"/>
          <p:cNvSpPr txBox="1"/>
          <p:nvPr/>
        </p:nvSpPr>
        <p:spPr>
          <a:xfrm>
            <a:off x="7980192" y="1787390"/>
            <a:ext cx="21471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© Sylvain Edouard</a:t>
            </a:r>
            <a:endParaRPr lang="fr-FR" sz="12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6150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184401" y="1337733"/>
            <a:ext cx="41589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2000" dirty="0" smtClean="0"/>
              <a:t>Calcul du LER: cas de deux cultures</a:t>
            </a:r>
            <a:endParaRPr lang="fr-FR" sz="2000" dirty="0"/>
          </a:p>
        </p:txBody>
      </p:sp>
      <p:sp>
        <p:nvSpPr>
          <p:cNvPr id="5" name="Rectangle 4"/>
          <p:cNvSpPr/>
          <p:nvPr/>
        </p:nvSpPr>
        <p:spPr>
          <a:xfrm>
            <a:off x="1557866" y="2218269"/>
            <a:ext cx="3522133" cy="2187962"/>
          </a:xfrm>
          <a:prstGeom prst="rect">
            <a:avLst/>
          </a:prstGeom>
          <a:solidFill>
            <a:srgbClr val="FFFF6D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2099733" y="4507267"/>
            <a:ext cx="29802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1 ha culture A + culture B</a:t>
            </a:r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1557866" y="2404535"/>
            <a:ext cx="3522133" cy="169334"/>
          </a:xfrm>
          <a:prstGeom prst="rect">
            <a:avLst/>
          </a:prstGeom>
          <a:solidFill>
            <a:srgbClr val="92D05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1557866" y="2830552"/>
            <a:ext cx="3522133" cy="169334"/>
          </a:xfrm>
          <a:prstGeom prst="rect">
            <a:avLst/>
          </a:prstGeom>
          <a:solidFill>
            <a:srgbClr val="92D05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1557866" y="3256569"/>
            <a:ext cx="3522133" cy="169334"/>
          </a:xfrm>
          <a:prstGeom prst="rect">
            <a:avLst/>
          </a:prstGeom>
          <a:solidFill>
            <a:srgbClr val="92D05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1557866" y="3682586"/>
            <a:ext cx="3522133" cy="169334"/>
          </a:xfrm>
          <a:prstGeom prst="rect">
            <a:avLst/>
          </a:prstGeom>
          <a:solidFill>
            <a:srgbClr val="92D05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1557866" y="4108603"/>
            <a:ext cx="3522133" cy="169334"/>
          </a:xfrm>
          <a:prstGeom prst="rect">
            <a:avLst/>
          </a:prstGeom>
          <a:solidFill>
            <a:srgbClr val="92D05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7027331" y="2229416"/>
            <a:ext cx="3522133" cy="1470103"/>
          </a:xfrm>
          <a:prstGeom prst="rect">
            <a:avLst/>
          </a:prstGeom>
          <a:solidFill>
            <a:srgbClr val="FFFF6D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/>
          <p:cNvSpPr/>
          <p:nvPr/>
        </p:nvSpPr>
        <p:spPr>
          <a:xfrm>
            <a:off x="7027331" y="3691235"/>
            <a:ext cx="3522133" cy="1087400"/>
          </a:xfrm>
          <a:prstGeom prst="rect">
            <a:avLst/>
          </a:prstGeom>
          <a:solidFill>
            <a:srgbClr val="92D05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ZoneTexte 20"/>
          <p:cNvSpPr txBox="1"/>
          <p:nvPr/>
        </p:nvSpPr>
        <p:spPr>
          <a:xfrm>
            <a:off x="7145865" y="4834548"/>
            <a:ext cx="3708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0,8 ha culture A + 0,4 ha culture B</a:t>
            </a:r>
            <a:endParaRPr lang="fr-FR" dirty="0"/>
          </a:p>
        </p:txBody>
      </p:sp>
      <p:sp>
        <p:nvSpPr>
          <p:cNvPr id="22" name="ZoneTexte 21"/>
          <p:cNvSpPr txBox="1"/>
          <p:nvPr/>
        </p:nvSpPr>
        <p:spPr>
          <a:xfrm>
            <a:off x="6511080" y="1224053"/>
            <a:ext cx="55202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= la </a:t>
            </a:r>
            <a:r>
              <a:rPr lang="fr-FR" dirty="0"/>
              <a:t>surface relative nécessaire en cultures pures pour avoir la même production que l'association</a:t>
            </a:r>
            <a:r>
              <a:rPr lang="fr-FR" dirty="0" smtClean="0"/>
              <a:t>.</a:t>
            </a:r>
            <a:endParaRPr lang="fr-FR" dirty="0"/>
          </a:p>
        </p:txBody>
      </p:sp>
      <p:sp>
        <p:nvSpPr>
          <p:cNvPr id="23" name="Rectangle 22"/>
          <p:cNvSpPr/>
          <p:nvPr/>
        </p:nvSpPr>
        <p:spPr>
          <a:xfrm>
            <a:off x="1811867" y="5826962"/>
            <a:ext cx="9956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Un LER supérieur à 1 traduit une meilleure performance de l'association que de la culture pure</a:t>
            </a:r>
            <a:r>
              <a:rPr lang="fr-FR" dirty="0" smtClean="0"/>
              <a:t>.</a:t>
            </a:r>
          </a:p>
          <a:p>
            <a:r>
              <a:rPr lang="fr-FR" dirty="0" smtClean="0"/>
              <a:t>= meilleurs utilisation des ressources</a:t>
            </a:r>
            <a:endParaRPr lang="fr-FR" dirty="0"/>
          </a:p>
        </p:txBody>
      </p:sp>
      <p:sp>
        <p:nvSpPr>
          <p:cNvPr id="24" name="ZoneTexte 23"/>
          <p:cNvSpPr txBox="1"/>
          <p:nvPr/>
        </p:nvSpPr>
        <p:spPr>
          <a:xfrm>
            <a:off x="5435600" y="2830552"/>
            <a:ext cx="13546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LER = 1,2</a:t>
            </a:r>
            <a:endParaRPr lang="fr-FR" dirty="0"/>
          </a:p>
        </p:txBody>
      </p:sp>
      <p:sp>
        <p:nvSpPr>
          <p:cNvPr id="25" name="Rectangle 24"/>
          <p:cNvSpPr/>
          <p:nvPr/>
        </p:nvSpPr>
        <p:spPr>
          <a:xfrm>
            <a:off x="448639" y="231538"/>
            <a:ext cx="115827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dirty="0" smtClean="0">
                <a:solidFill>
                  <a:srgbClr val="00A3A6"/>
                </a:solidFill>
                <a:latin typeface="Calibri" panose="020F0502020204030204" pitchFamily="34" charset="0"/>
              </a:rPr>
              <a:t>Comment </a:t>
            </a:r>
            <a:r>
              <a:rPr lang="fr-FR" sz="3200" dirty="0">
                <a:solidFill>
                  <a:srgbClr val="00A3A6"/>
                </a:solidFill>
                <a:latin typeface="Calibri" panose="020F0502020204030204" pitchFamily="34" charset="0"/>
              </a:rPr>
              <a:t>é</a:t>
            </a:r>
            <a:r>
              <a:rPr lang="fr-FR" sz="3200" dirty="0" smtClean="0">
                <a:solidFill>
                  <a:srgbClr val="00A3A6"/>
                </a:solidFill>
                <a:latin typeface="Calibri" panose="020F0502020204030204" pitchFamily="34" charset="0"/>
              </a:rPr>
              <a:t>tudier les synergies entre agriculture </a:t>
            </a:r>
            <a:r>
              <a:rPr lang="fr-FR" sz="3200" dirty="0">
                <a:solidFill>
                  <a:srgbClr val="00A3A6"/>
                </a:solidFill>
                <a:latin typeface="Calibri" panose="020F0502020204030204" pitchFamily="34" charset="0"/>
              </a:rPr>
              <a:t>et </a:t>
            </a:r>
            <a:r>
              <a:rPr lang="fr-FR" sz="3200" dirty="0" err="1" smtClean="0">
                <a:solidFill>
                  <a:srgbClr val="00A3A6"/>
                </a:solidFill>
                <a:latin typeface="Calibri" panose="020F0502020204030204" pitchFamily="34" charset="0"/>
              </a:rPr>
              <a:t>photovoltaïsme</a:t>
            </a:r>
            <a:r>
              <a:rPr lang="fr-FR" sz="3200" dirty="0">
                <a:solidFill>
                  <a:srgbClr val="00A3A6"/>
                </a:solidFill>
                <a:latin typeface="Calibri" panose="020F050202020403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824408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48639" y="231538"/>
            <a:ext cx="115827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dirty="0" smtClean="0">
                <a:solidFill>
                  <a:srgbClr val="00A3A6"/>
                </a:solidFill>
                <a:latin typeface="Calibri" panose="020F0502020204030204" pitchFamily="34" charset="0"/>
              </a:rPr>
              <a:t>Calculer le gain de l’association</a:t>
            </a:r>
            <a:endParaRPr lang="fr-FR" sz="3200" dirty="0">
              <a:solidFill>
                <a:srgbClr val="00A3A6"/>
              </a:solidFill>
              <a:latin typeface="Calibri" panose="020F0502020204030204" pitchFamily="34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2184401" y="1337733"/>
            <a:ext cx="52043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2000" dirty="0" smtClean="0"/>
              <a:t>Calcul du LER en système agri-photovoltaïque</a:t>
            </a:r>
            <a:endParaRPr lang="fr-FR" sz="2000" dirty="0"/>
          </a:p>
        </p:txBody>
      </p:sp>
      <p:sp>
        <p:nvSpPr>
          <p:cNvPr id="23" name="Rectangle 22"/>
          <p:cNvSpPr/>
          <p:nvPr/>
        </p:nvSpPr>
        <p:spPr>
          <a:xfrm>
            <a:off x="7431914" y="4507177"/>
            <a:ext cx="459943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>
                <a:solidFill>
                  <a:srgbClr val="FF0000"/>
                </a:solidFill>
              </a:rPr>
              <a:t>Un LER supérieur à </a:t>
            </a:r>
            <a:r>
              <a:rPr lang="fr-FR" sz="2000" dirty="0" smtClean="0">
                <a:solidFill>
                  <a:srgbClr val="FF0000"/>
                </a:solidFill>
              </a:rPr>
              <a:t>1 ne traduit pas systématiquement de meilleurs rendements agricoles.</a:t>
            </a:r>
            <a:endParaRPr lang="fr-FR" sz="2000" dirty="0">
              <a:solidFill>
                <a:srgbClr val="FF000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6668" y="4154999"/>
            <a:ext cx="3555999" cy="1214783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667" y="2327634"/>
            <a:ext cx="3267357" cy="1058955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21914" y="2870556"/>
            <a:ext cx="2645252" cy="516033"/>
          </a:xfrm>
          <a:prstGeom prst="rect">
            <a:avLst/>
          </a:prstGeom>
        </p:spPr>
      </p:pic>
      <p:sp>
        <p:nvSpPr>
          <p:cNvPr id="16" name="ZoneTexte 15"/>
          <p:cNvSpPr txBox="1"/>
          <p:nvPr/>
        </p:nvSpPr>
        <p:spPr>
          <a:xfrm>
            <a:off x="1828800" y="3386589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1 ha</a:t>
            </a:r>
            <a:endParaRPr lang="fr-FR" dirty="0"/>
          </a:p>
        </p:txBody>
      </p:sp>
      <p:sp>
        <p:nvSpPr>
          <p:cNvPr id="52" name="ZoneTexte 51"/>
          <p:cNvSpPr txBox="1"/>
          <p:nvPr/>
        </p:nvSpPr>
        <p:spPr>
          <a:xfrm>
            <a:off x="4080934" y="3370126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1 ha</a:t>
            </a:r>
            <a:endParaRPr lang="fr-FR" dirty="0"/>
          </a:p>
        </p:txBody>
      </p:sp>
      <p:sp>
        <p:nvSpPr>
          <p:cNvPr id="53" name="ZoneTexte 52"/>
          <p:cNvSpPr txBox="1"/>
          <p:nvPr/>
        </p:nvSpPr>
        <p:spPr>
          <a:xfrm>
            <a:off x="2150146" y="5470222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1 ha</a:t>
            </a:r>
            <a:endParaRPr lang="fr-FR" dirty="0"/>
          </a:p>
        </p:txBody>
      </p:sp>
      <p:graphicFrame>
        <p:nvGraphicFramePr>
          <p:cNvPr id="54" name="Tableau 5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4011726"/>
              </p:ext>
            </p:extLst>
          </p:nvPr>
        </p:nvGraphicFramePr>
        <p:xfrm>
          <a:off x="7431915" y="2389499"/>
          <a:ext cx="4599432" cy="138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9858">
                  <a:extLst>
                    <a:ext uri="{9D8B030D-6E8A-4147-A177-3AD203B41FA5}">
                      <a16:colId xmlns:a16="http://schemas.microsoft.com/office/drawing/2014/main" val="639592913"/>
                    </a:ext>
                  </a:extLst>
                </a:gridCol>
                <a:gridCol w="1149858">
                  <a:extLst>
                    <a:ext uri="{9D8B030D-6E8A-4147-A177-3AD203B41FA5}">
                      <a16:colId xmlns:a16="http://schemas.microsoft.com/office/drawing/2014/main" val="4200397866"/>
                    </a:ext>
                  </a:extLst>
                </a:gridCol>
                <a:gridCol w="1149858">
                  <a:extLst>
                    <a:ext uri="{9D8B030D-6E8A-4147-A177-3AD203B41FA5}">
                      <a16:colId xmlns:a16="http://schemas.microsoft.com/office/drawing/2014/main" val="1217414003"/>
                    </a:ext>
                  </a:extLst>
                </a:gridCol>
                <a:gridCol w="1149858">
                  <a:extLst>
                    <a:ext uri="{9D8B030D-6E8A-4147-A177-3AD203B41FA5}">
                      <a16:colId xmlns:a16="http://schemas.microsoft.com/office/drawing/2014/main" val="11782332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Densité PV</a:t>
                      </a:r>
                      <a:endParaRPr lang="fr-FR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FFFF6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% PV</a:t>
                      </a:r>
                      <a:endParaRPr lang="fr-FR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FFFF6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% Culture</a:t>
                      </a:r>
                      <a:endParaRPr lang="fr-FR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FFFF6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LER</a:t>
                      </a:r>
                      <a:endParaRPr lang="fr-FR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FFFF6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16018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Normal</a:t>
                      </a:r>
                      <a:endParaRPr lang="fr-FR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FFFF6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100 %</a:t>
                      </a:r>
                      <a:endParaRPr lang="fr-FR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FFFF6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73%</a:t>
                      </a:r>
                      <a:endParaRPr lang="fr-FR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FFFF6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1,73</a:t>
                      </a:r>
                      <a:endParaRPr lang="fr-FR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FFFF6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20372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Réduite</a:t>
                      </a:r>
                      <a:endParaRPr lang="fr-FR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FFFF6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52%</a:t>
                      </a:r>
                      <a:endParaRPr lang="fr-FR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FFFF6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83%</a:t>
                      </a:r>
                      <a:endParaRPr lang="fr-FR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FFFF6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1,35</a:t>
                      </a:r>
                      <a:endParaRPr lang="fr-FR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FFFF6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531049"/>
                  </a:ext>
                </a:extLst>
              </a:tr>
            </a:tbl>
          </a:graphicData>
        </a:graphic>
      </p:graphicFrame>
      <p:sp>
        <p:nvSpPr>
          <p:cNvPr id="55" name="ZoneTexte 54"/>
          <p:cNvSpPr txBox="1"/>
          <p:nvPr/>
        </p:nvSpPr>
        <p:spPr>
          <a:xfrm>
            <a:off x="7431914" y="3725337"/>
            <a:ext cx="31175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Dupraz</a:t>
            </a:r>
            <a:r>
              <a:rPr lang="fr-FR" dirty="0" smtClean="0"/>
              <a:t> 2011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6272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6D13BC5B-B723-4185-868A-9280BF7E36C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256240" y="2955912"/>
            <a:ext cx="3463257" cy="201221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992FF79D-1484-4FC5-8A6D-EAA7A517BEA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256240" y="806504"/>
            <a:ext cx="3463256" cy="201221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Zone de texte 2">
            <a:extLst>
              <a:ext uri="{FF2B5EF4-FFF2-40B4-BE49-F238E27FC236}">
                <a16:creationId xmlns:a16="http://schemas.microsoft.com/office/drawing/2014/main" id="{49705EF5-D550-45CE-BDCF-1A6C0CBC80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39094" y="820008"/>
            <a:ext cx="1397021" cy="24745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0" tIns="0" rIns="0" bIns="0" anchor="t" anchorCtr="0">
            <a:noAutofit/>
          </a:bodyPr>
          <a:lstStyle/>
          <a:p>
            <a:pPr algn="ctr" hangingPunct="0">
              <a:spcAft>
                <a:spcPts val="600"/>
              </a:spcAft>
            </a:pPr>
            <a:r>
              <a:rPr lang="fr-FR" sz="1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Anti - Tracking</a:t>
            </a:r>
            <a:endParaRPr lang="fr-FR" sz="1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Zone de texte 2">
            <a:extLst>
              <a:ext uri="{FF2B5EF4-FFF2-40B4-BE49-F238E27FC236}">
                <a16:creationId xmlns:a16="http://schemas.microsoft.com/office/drawing/2014/main" id="{3C3F685E-0FD3-4BAD-B1E4-CC0BE6CF66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25579" y="2967455"/>
            <a:ext cx="1368152" cy="21602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0" tIns="0" rIns="0" bIns="0" anchor="t" anchorCtr="0">
            <a:noAutofit/>
          </a:bodyPr>
          <a:lstStyle/>
          <a:p>
            <a:pPr algn="ctr" hangingPunct="0">
              <a:spcAft>
                <a:spcPts val="600"/>
              </a:spcAft>
            </a:pPr>
            <a:r>
              <a:rPr lang="fr-FR" sz="1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Solar - Tracking</a:t>
            </a:r>
            <a:endParaRPr lang="fr-FR" sz="1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E725538-B10E-45AE-A56A-0D1E2C636491}"/>
              </a:ext>
            </a:extLst>
          </p:cNvPr>
          <p:cNvSpPr/>
          <p:nvPr/>
        </p:nvSpPr>
        <p:spPr>
          <a:xfrm>
            <a:off x="8256240" y="4996740"/>
            <a:ext cx="403244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/>
              <a:t>1500m2 Agri-PV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/>
              <a:t>1500m2 Control area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/>
              <a:t>56 Alfalfa sampling plots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Meteorological measurements (APV + Control)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B2CE4916-903B-42FE-952A-063EF96BDD7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1014" y="1040009"/>
            <a:ext cx="6587884" cy="5166454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</p:pic>
      <p:sp>
        <p:nvSpPr>
          <p:cNvPr id="11" name="Rectangle 10"/>
          <p:cNvSpPr/>
          <p:nvPr/>
        </p:nvSpPr>
        <p:spPr>
          <a:xfrm>
            <a:off x="399653" y="0"/>
            <a:ext cx="115827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dirty="0">
                <a:solidFill>
                  <a:srgbClr val="00A3A6"/>
                </a:solidFill>
                <a:latin typeface="Calibri" panose="020F0502020204030204" pitchFamily="34" charset="0"/>
              </a:rPr>
              <a:t>Impact de l’ombrage sur les rendements en luzerne</a:t>
            </a:r>
          </a:p>
        </p:txBody>
      </p:sp>
      <p:pic>
        <p:nvPicPr>
          <p:cNvPr id="13" name="Image 12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714CBFA6-5C86-48D2-8739-766ABFBC198E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08864" y="6390423"/>
            <a:ext cx="1291287" cy="340476"/>
          </a:xfrm>
          <a:prstGeom prst="rect">
            <a:avLst/>
          </a:prstGeom>
        </p:spPr>
      </p:pic>
      <p:pic>
        <p:nvPicPr>
          <p:cNvPr id="14" name="Image 13" descr="Une image contenant texte&#10;&#10;Description générée automatiquement">
            <a:extLst>
              <a:ext uri="{FF2B5EF4-FFF2-40B4-BE49-F238E27FC236}">
                <a16:creationId xmlns:a16="http://schemas.microsoft.com/office/drawing/2014/main" id="{9C8272D2-324B-46CE-8233-2D3162C63E36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0151" y="6206463"/>
            <a:ext cx="1971164" cy="664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532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390"/>
    </mc:Choice>
    <mc:Fallback xmlns="">
      <p:transition spd="slow" advTm="5539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19C62A08-04C5-44E7-AD7D-DDE3635D9EBB}"/>
              </a:ext>
            </a:extLst>
          </p:cNvPr>
          <p:cNvSpPr txBox="1"/>
          <p:nvPr/>
        </p:nvSpPr>
        <p:spPr>
          <a:xfrm>
            <a:off x="7464287" y="4628058"/>
            <a:ext cx="3799799" cy="1077218"/>
          </a:xfrm>
          <a:prstGeom prst="rect">
            <a:avLst/>
          </a:prstGeom>
          <a:noFill/>
        </p:spPr>
        <p:txBody>
          <a:bodyPr wrap="square" lIns="36000" tIns="0" rIns="36000" bIns="0" rtlCol="0" anchor="t">
            <a:spAutoFit/>
          </a:bodyPr>
          <a:lstStyle/>
          <a:p>
            <a:pPr algn="just"/>
            <a:r>
              <a:rPr lang="en-US" sz="1400" b="1" dirty="0"/>
              <a:t>In spring: </a:t>
            </a:r>
            <a:r>
              <a:rPr lang="en-US" sz="1400" dirty="0"/>
              <a:t>more radiation gives more biomass (no water stress)</a:t>
            </a:r>
          </a:p>
          <a:p>
            <a:pPr algn="just"/>
            <a:endParaRPr lang="en-US" sz="1400" b="1" dirty="0"/>
          </a:p>
          <a:p>
            <a:pPr algn="just"/>
            <a:r>
              <a:rPr lang="en-US" sz="1400" b="1" dirty="0"/>
              <a:t>In summer: </a:t>
            </a:r>
            <a:r>
              <a:rPr lang="en-US" sz="1400" dirty="0"/>
              <a:t>less radiation gives more biomass (high water stress)</a:t>
            </a:r>
            <a:endParaRPr lang="fr-FR" sz="1400" dirty="0"/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904A8951-E289-444A-8B99-4864E90C2F1E}"/>
              </a:ext>
            </a:extLst>
          </p:cNvPr>
          <p:cNvGrpSpPr/>
          <p:nvPr/>
        </p:nvGrpSpPr>
        <p:grpSpPr>
          <a:xfrm>
            <a:off x="136390" y="1207624"/>
            <a:ext cx="8593286" cy="2647692"/>
            <a:chOff x="181035" y="947387"/>
            <a:chExt cx="8593286" cy="2647692"/>
          </a:xfrm>
        </p:grpSpPr>
        <p:pic>
          <p:nvPicPr>
            <p:cNvPr id="5" name="Image 4">
              <a:extLst>
                <a:ext uri="{FF2B5EF4-FFF2-40B4-BE49-F238E27FC236}">
                  <a16:creationId xmlns:a16="http://schemas.microsoft.com/office/drawing/2014/main" id="{BBF15C7C-B4F1-4C16-BC34-19B792DD4F94}"/>
                </a:ext>
              </a:extLst>
            </p:cNvPr>
            <p:cNvPicPr/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467" r="1827"/>
            <a:stretch/>
          </p:blipFill>
          <p:spPr bwMode="auto">
            <a:xfrm>
              <a:off x="181035" y="947387"/>
              <a:ext cx="8593286" cy="264769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834CD8D9-BECF-44EE-8F26-84B8BB3D5CAE}"/>
                </a:ext>
              </a:extLst>
            </p:cNvPr>
            <p:cNvSpPr txBox="1"/>
            <p:nvPr/>
          </p:nvSpPr>
          <p:spPr>
            <a:xfrm>
              <a:off x="2567608" y="1529263"/>
              <a:ext cx="1080120" cy="184666"/>
            </a:xfrm>
            <a:prstGeom prst="rect">
              <a:avLst/>
            </a:prstGeom>
            <a:noFill/>
          </p:spPr>
          <p:txBody>
            <a:bodyPr wrap="square" lIns="36000" tIns="0" rIns="36000" bIns="0" rtlCol="0">
              <a:spAutoFit/>
            </a:bodyPr>
            <a:lstStyle/>
            <a:p>
              <a:r>
                <a:rPr lang="fr-FR" sz="1200" b="1" dirty="0" err="1">
                  <a:solidFill>
                    <a:schemeClr val="tx2">
                      <a:lumMod val="50000"/>
                    </a:schemeClr>
                  </a:solidFill>
                </a:rPr>
                <a:t>MaxRad</a:t>
              </a:r>
              <a:endParaRPr lang="fr-FR" sz="1200" b="1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id="{FEB39556-63D6-4BD1-B0DC-EB6CF7F8F9E3}"/>
                </a:ext>
              </a:extLst>
            </p:cNvPr>
            <p:cNvSpPr txBox="1"/>
            <p:nvPr/>
          </p:nvSpPr>
          <p:spPr>
            <a:xfrm>
              <a:off x="3107668" y="2652195"/>
              <a:ext cx="1080120" cy="184666"/>
            </a:xfrm>
            <a:prstGeom prst="rect">
              <a:avLst/>
            </a:prstGeom>
            <a:noFill/>
          </p:spPr>
          <p:txBody>
            <a:bodyPr wrap="square" lIns="36000" tIns="0" rIns="36000" bIns="0" rtlCol="0">
              <a:spAutoFit/>
            </a:bodyPr>
            <a:lstStyle/>
            <a:p>
              <a:r>
                <a:rPr lang="fr-FR" sz="1200" b="1" dirty="0">
                  <a:solidFill>
                    <a:schemeClr val="tx2">
                      <a:lumMod val="50000"/>
                    </a:schemeClr>
                  </a:solidFill>
                </a:rPr>
                <a:t>MinRad</a:t>
              </a:r>
            </a:p>
          </p:txBody>
        </p:sp>
      </p:grpSp>
      <p:pic>
        <p:nvPicPr>
          <p:cNvPr id="8" name="Image 7">
            <a:extLst>
              <a:ext uri="{FF2B5EF4-FFF2-40B4-BE49-F238E27FC236}">
                <a16:creationId xmlns:a16="http://schemas.microsoft.com/office/drawing/2014/main" id="{DF2A113E-9616-4E06-8226-6C413FBD969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2417" b="14265"/>
          <a:stretch/>
        </p:blipFill>
        <p:spPr>
          <a:xfrm rot="1786828">
            <a:off x="10587811" y="2521381"/>
            <a:ext cx="1352550" cy="1151925"/>
          </a:xfrm>
          <a:prstGeom prst="rect">
            <a:avLst/>
          </a:prstGeom>
        </p:spPr>
      </p:pic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A1546B0B-A2E6-4BF7-8FBA-5FEF19FA635F}"/>
              </a:ext>
            </a:extLst>
          </p:cNvPr>
          <p:cNvCxnSpPr>
            <a:cxnSpLocks/>
          </p:cNvCxnSpPr>
          <p:nvPr/>
        </p:nvCxnSpPr>
        <p:spPr>
          <a:xfrm>
            <a:off x="11581596" y="3760999"/>
            <a:ext cx="334753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>
            <a:extLst>
              <a:ext uri="{FF2B5EF4-FFF2-40B4-BE49-F238E27FC236}">
                <a16:creationId xmlns:a16="http://schemas.microsoft.com/office/drawing/2014/main" id="{94089BB6-6CB6-437B-87C3-3A27731F8A61}"/>
              </a:ext>
            </a:extLst>
          </p:cNvPr>
          <p:cNvSpPr txBox="1"/>
          <p:nvPr/>
        </p:nvSpPr>
        <p:spPr>
          <a:xfrm>
            <a:off x="11581596" y="3760999"/>
            <a:ext cx="421437" cy="169277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fr-FR" sz="1100" dirty="0">
                <a:solidFill>
                  <a:schemeClr val="tx2">
                    <a:lumMod val="50000"/>
                  </a:schemeClr>
                </a:solidFill>
              </a:rPr>
              <a:t>1cm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E85F2D0A-6148-4853-AD15-ED05A17B9D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8732663" y="1928088"/>
            <a:ext cx="1495425" cy="1990725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8DBD37BE-9834-4EEF-A37E-AB5EA1FA1E7D}"/>
              </a:ext>
            </a:extLst>
          </p:cNvPr>
          <p:cNvSpPr txBox="1"/>
          <p:nvPr/>
        </p:nvSpPr>
        <p:spPr>
          <a:xfrm>
            <a:off x="8645003" y="1665172"/>
            <a:ext cx="1640165" cy="492443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pPr algn="ctr"/>
            <a:r>
              <a:rPr lang="fr-FR" sz="1600" dirty="0">
                <a:solidFill>
                  <a:schemeClr val="tx2">
                    <a:lumMod val="50000"/>
                  </a:schemeClr>
                </a:solidFill>
              </a:rPr>
              <a:t>APV</a:t>
            </a:r>
          </a:p>
          <a:p>
            <a:pPr algn="ctr"/>
            <a:r>
              <a:rPr lang="fr-FR" sz="1600" dirty="0">
                <a:solidFill>
                  <a:schemeClr val="tx2">
                    <a:lumMod val="50000"/>
                  </a:schemeClr>
                </a:solidFill>
              </a:rPr>
              <a:t> MinRad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3CAC924D-28D7-42DF-BB88-0E564346E3AC}"/>
              </a:ext>
            </a:extLst>
          </p:cNvPr>
          <p:cNvSpPr txBox="1"/>
          <p:nvPr/>
        </p:nvSpPr>
        <p:spPr>
          <a:xfrm>
            <a:off x="10848528" y="1816472"/>
            <a:ext cx="1640165" cy="250205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fr-FR" sz="1600" dirty="0">
                <a:solidFill>
                  <a:schemeClr val="tx2">
                    <a:lumMod val="50000"/>
                  </a:schemeClr>
                </a:solidFill>
              </a:rPr>
              <a:t>Control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FBCCF071-C5BC-4CD4-880D-353A9EB37848}"/>
              </a:ext>
            </a:extLst>
          </p:cNvPr>
          <p:cNvSpPr txBox="1"/>
          <p:nvPr/>
        </p:nvSpPr>
        <p:spPr>
          <a:xfrm>
            <a:off x="9840416" y="1375375"/>
            <a:ext cx="2544614" cy="246221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fr-FR" sz="1600" dirty="0">
                <a:solidFill>
                  <a:schemeClr val="tx2">
                    <a:lumMod val="50000"/>
                  </a:schemeClr>
                </a:solidFill>
              </a:rPr>
              <a:t>July 2020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B286D1FC-91B7-4BB3-86CC-A568E0A68F05}"/>
              </a:ext>
            </a:extLst>
          </p:cNvPr>
          <p:cNvSpPr txBox="1"/>
          <p:nvPr/>
        </p:nvSpPr>
        <p:spPr>
          <a:xfrm>
            <a:off x="1766879" y="1175939"/>
            <a:ext cx="4752528" cy="246221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en-CA" sz="1600" dirty="0">
                <a:solidFill>
                  <a:schemeClr val="tx2">
                    <a:lumMod val="50000"/>
                  </a:schemeClr>
                </a:solidFill>
              </a:rPr>
              <a:t>Global annual radiation – Clearly sky – flat panels</a:t>
            </a:r>
          </a:p>
        </p:txBody>
      </p:sp>
      <p:graphicFrame>
        <p:nvGraphicFramePr>
          <p:cNvPr id="16" name="Tableau 10">
            <a:extLst>
              <a:ext uri="{FF2B5EF4-FFF2-40B4-BE49-F238E27FC236}">
                <a16:creationId xmlns:a16="http://schemas.microsoft.com/office/drawing/2014/main" id="{79FBE7D2-BD17-4670-A26A-7F16E99583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1925539"/>
              </p:ext>
            </p:extLst>
          </p:nvPr>
        </p:nvGraphicFramePr>
        <p:xfrm>
          <a:off x="347174" y="4407322"/>
          <a:ext cx="6828945" cy="1685973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365789">
                  <a:extLst>
                    <a:ext uri="{9D8B030D-6E8A-4147-A177-3AD203B41FA5}">
                      <a16:colId xmlns:a16="http://schemas.microsoft.com/office/drawing/2014/main" val="2652951565"/>
                    </a:ext>
                  </a:extLst>
                </a:gridCol>
                <a:gridCol w="1365789">
                  <a:extLst>
                    <a:ext uri="{9D8B030D-6E8A-4147-A177-3AD203B41FA5}">
                      <a16:colId xmlns:a16="http://schemas.microsoft.com/office/drawing/2014/main" val="2386912592"/>
                    </a:ext>
                  </a:extLst>
                </a:gridCol>
                <a:gridCol w="1365789">
                  <a:extLst>
                    <a:ext uri="{9D8B030D-6E8A-4147-A177-3AD203B41FA5}">
                      <a16:colId xmlns:a16="http://schemas.microsoft.com/office/drawing/2014/main" val="1193764387"/>
                    </a:ext>
                  </a:extLst>
                </a:gridCol>
                <a:gridCol w="1365789">
                  <a:extLst>
                    <a:ext uri="{9D8B030D-6E8A-4147-A177-3AD203B41FA5}">
                      <a16:colId xmlns:a16="http://schemas.microsoft.com/office/drawing/2014/main" val="3871374992"/>
                    </a:ext>
                  </a:extLst>
                </a:gridCol>
                <a:gridCol w="1365789">
                  <a:extLst>
                    <a:ext uri="{9D8B030D-6E8A-4147-A177-3AD203B41FA5}">
                      <a16:colId xmlns:a16="http://schemas.microsoft.com/office/drawing/2014/main" val="1273427669"/>
                    </a:ext>
                  </a:extLst>
                </a:gridCol>
              </a:tblGrid>
              <a:tr h="445861">
                <a:tc>
                  <a:txBody>
                    <a:bodyPr/>
                    <a:lstStyle/>
                    <a:p>
                      <a:pPr algn="ctr"/>
                      <a:endParaRPr lang="fr-FR" sz="1500" dirty="0"/>
                    </a:p>
                  </a:txBody>
                  <a:tcPr marL="75708" marR="75708" marT="37855" marB="3785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/>
                        <a:t>1st </a:t>
                      </a:r>
                      <a:r>
                        <a:rPr lang="fr-FR" sz="1500" dirty="0" err="1"/>
                        <a:t>cut</a:t>
                      </a:r>
                      <a:endParaRPr lang="fr-FR" sz="1500" dirty="0"/>
                    </a:p>
                  </a:txBody>
                  <a:tcPr marL="75708" marR="75708" marT="37855" marB="3785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/>
                        <a:t>2</a:t>
                      </a:r>
                      <a:r>
                        <a:rPr lang="fr-FR" sz="1500" baseline="30000" dirty="0"/>
                        <a:t>nd</a:t>
                      </a:r>
                      <a:r>
                        <a:rPr lang="fr-FR" sz="1500" dirty="0"/>
                        <a:t> </a:t>
                      </a:r>
                      <a:r>
                        <a:rPr lang="fr-FR" sz="1500" dirty="0" err="1"/>
                        <a:t>cut</a:t>
                      </a:r>
                      <a:endParaRPr lang="fr-FR" sz="1500" dirty="0"/>
                    </a:p>
                  </a:txBody>
                  <a:tcPr marL="75708" marR="75708" marT="37855" marB="3785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/>
                        <a:t>3rd </a:t>
                      </a:r>
                      <a:r>
                        <a:rPr lang="fr-FR" sz="1500" dirty="0" err="1"/>
                        <a:t>cut</a:t>
                      </a:r>
                      <a:endParaRPr lang="fr-FR" sz="1500" dirty="0"/>
                    </a:p>
                  </a:txBody>
                  <a:tcPr marL="75708" marR="75708" marT="37855" marB="3785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/>
                        <a:t>TOTAL</a:t>
                      </a:r>
                    </a:p>
                  </a:txBody>
                  <a:tcPr marL="75708" marR="75708" marT="37855" marB="37855"/>
                </a:tc>
                <a:extLst>
                  <a:ext uri="{0D108BD9-81ED-4DB2-BD59-A6C34878D82A}">
                    <a16:rowId xmlns:a16="http://schemas.microsoft.com/office/drawing/2014/main" val="2971113187"/>
                  </a:ext>
                </a:extLst>
              </a:tr>
              <a:tr h="405843">
                <a:tc>
                  <a:txBody>
                    <a:bodyPr/>
                    <a:lstStyle/>
                    <a:p>
                      <a:pPr algn="ctr"/>
                      <a:r>
                        <a:rPr lang="fr-FR" sz="1500" dirty="0"/>
                        <a:t>Control</a:t>
                      </a:r>
                    </a:p>
                  </a:txBody>
                  <a:tcPr marL="75708" marR="75708" marT="37855" marB="3785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b="1" dirty="0"/>
                        <a:t>553 g.m-2</a:t>
                      </a:r>
                    </a:p>
                  </a:txBody>
                  <a:tcPr marL="75708" marR="75708" marT="37855" marB="3785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b="1" dirty="0"/>
                        <a:t>226g.m-2</a:t>
                      </a:r>
                    </a:p>
                  </a:txBody>
                  <a:tcPr marL="75708" marR="75708" marT="37855" marB="3785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b="1" dirty="0"/>
                        <a:t>10 g.m-2</a:t>
                      </a:r>
                    </a:p>
                  </a:txBody>
                  <a:tcPr marL="75708" marR="75708" marT="37855" marB="3785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b="1" dirty="0"/>
                        <a:t>789 g.m-2</a:t>
                      </a:r>
                    </a:p>
                  </a:txBody>
                  <a:tcPr marL="75708" marR="75708" marT="37855" marB="37855"/>
                </a:tc>
                <a:extLst>
                  <a:ext uri="{0D108BD9-81ED-4DB2-BD59-A6C34878D82A}">
                    <a16:rowId xmlns:a16="http://schemas.microsoft.com/office/drawing/2014/main" val="1422130841"/>
                  </a:ext>
                </a:extLst>
              </a:tr>
              <a:tr h="344171">
                <a:tc>
                  <a:txBody>
                    <a:bodyPr/>
                    <a:lstStyle/>
                    <a:p>
                      <a:pPr algn="ctr"/>
                      <a:r>
                        <a:rPr lang="fr-FR" sz="1500" dirty="0"/>
                        <a:t>APV </a:t>
                      </a:r>
                      <a:r>
                        <a:rPr lang="fr-FR" sz="1500" dirty="0" err="1"/>
                        <a:t>MaxRad</a:t>
                      </a:r>
                      <a:endParaRPr lang="fr-FR" sz="1500" dirty="0"/>
                    </a:p>
                  </a:txBody>
                  <a:tcPr marL="75708" marR="75708" marT="37855" marB="3785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/>
                        <a:t>-40%</a:t>
                      </a:r>
                      <a:r>
                        <a:rPr kumimoji="0" lang="fr-FR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(330g,m-2)</a:t>
                      </a:r>
                      <a:endParaRPr lang="fr-FR" sz="1500" dirty="0"/>
                    </a:p>
                  </a:txBody>
                  <a:tcPr marL="75708" marR="75708" marT="37855" marB="3785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/>
                        <a:t>+44%</a:t>
                      </a:r>
                      <a:r>
                        <a:rPr kumimoji="0" lang="fr-FR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(325g,m-2)</a:t>
                      </a:r>
                      <a:endParaRPr lang="fr-FR" sz="1500" dirty="0"/>
                    </a:p>
                  </a:txBody>
                  <a:tcPr marL="75708" marR="75708" marT="37855" marB="3785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/>
                        <a:t>&gt;100%</a:t>
                      </a:r>
                      <a:r>
                        <a:rPr lang="fr-FR" sz="900" dirty="0"/>
                        <a:t>(</a:t>
                      </a:r>
                      <a:r>
                        <a:rPr kumimoji="0" lang="fr-FR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45g,m-2)</a:t>
                      </a:r>
                      <a:endParaRPr lang="fr-FR" sz="1500" dirty="0"/>
                    </a:p>
                  </a:txBody>
                  <a:tcPr marL="75708" marR="75708" marT="37855" marB="3785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/>
                        <a:t>-12%</a:t>
                      </a:r>
                      <a:r>
                        <a:rPr lang="fr-FR" sz="900" dirty="0"/>
                        <a:t>(</a:t>
                      </a:r>
                      <a:r>
                        <a:rPr kumimoji="0" lang="fr-FR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727g.m-2)</a:t>
                      </a:r>
                      <a:endParaRPr lang="fr-FR" sz="1500" b="1" dirty="0"/>
                    </a:p>
                  </a:txBody>
                  <a:tcPr marL="75708" marR="75708" marT="37855" marB="37855"/>
                </a:tc>
                <a:extLst>
                  <a:ext uri="{0D108BD9-81ED-4DB2-BD59-A6C34878D82A}">
                    <a16:rowId xmlns:a16="http://schemas.microsoft.com/office/drawing/2014/main" val="1644371115"/>
                  </a:ext>
                </a:extLst>
              </a:tr>
              <a:tr h="490098">
                <a:tc>
                  <a:txBody>
                    <a:bodyPr/>
                    <a:lstStyle/>
                    <a:p>
                      <a:pPr algn="ctr"/>
                      <a:r>
                        <a:rPr lang="fr-FR" sz="1500" dirty="0"/>
                        <a:t>APV MinRad</a:t>
                      </a:r>
                    </a:p>
                  </a:txBody>
                  <a:tcPr marL="75708" marR="75708" marT="37855" marB="3785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/>
                        <a:t>-49%</a:t>
                      </a:r>
                      <a:r>
                        <a:rPr kumimoji="0" lang="fr-FR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(282g,m-2)</a:t>
                      </a:r>
                      <a:endParaRPr lang="fr-FR" sz="1500" dirty="0"/>
                    </a:p>
                  </a:txBody>
                  <a:tcPr marL="75708" marR="75708" marT="37855" marB="3785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/>
                        <a:t>+47%</a:t>
                      </a:r>
                      <a:r>
                        <a:rPr kumimoji="0" lang="fr-FR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(332g,m-2)</a:t>
                      </a:r>
                      <a:endParaRPr lang="fr-FR" sz="1500" dirty="0"/>
                    </a:p>
                  </a:txBody>
                  <a:tcPr marL="75708" marR="75708" marT="37855" marB="37855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500" dirty="0"/>
                        <a:t>&gt;100%</a:t>
                      </a:r>
                      <a:r>
                        <a:rPr kumimoji="0" lang="fr-FR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(100g,m-2)</a:t>
                      </a:r>
                      <a:endParaRPr lang="fr-FR" sz="1500" dirty="0"/>
                    </a:p>
                  </a:txBody>
                  <a:tcPr marL="75708" marR="75708" marT="37855" marB="3785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b="1" dirty="0"/>
                        <a:t>-</a:t>
                      </a:r>
                      <a:r>
                        <a:rPr lang="fr-FR" sz="1500" b="0" dirty="0"/>
                        <a:t>10%</a:t>
                      </a:r>
                      <a:r>
                        <a:rPr kumimoji="0" lang="fr-FR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(752g.m-2)</a:t>
                      </a:r>
                      <a:endParaRPr lang="fr-FR" sz="1500" b="1" dirty="0"/>
                    </a:p>
                  </a:txBody>
                  <a:tcPr marL="75708" marR="75708" marT="37855" marB="37855"/>
                </a:tc>
                <a:extLst>
                  <a:ext uri="{0D108BD9-81ED-4DB2-BD59-A6C34878D82A}">
                    <a16:rowId xmlns:a16="http://schemas.microsoft.com/office/drawing/2014/main" val="3029230580"/>
                  </a:ext>
                </a:extLst>
              </a:tr>
            </a:tbl>
          </a:graphicData>
        </a:graphic>
      </p:graphicFrame>
      <p:sp>
        <p:nvSpPr>
          <p:cNvPr id="17" name="ZoneTexte 16"/>
          <p:cNvSpPr txBox="1"/>
          <p:nvPr/>
        </p:nvSpPr>
        <p:spPr>
          <a:xfrm>
            <a:off x="7176119" y="644565"/>
            <a:ext cx="5617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Thèse de Sylvain Edouard</a:t>
            </a:r>
            <a:endParaRPr lang="fr-FR" dirty="0"/>
          </a:p>
        </p:txBody>
      </p:sp>
      <p:pic>
        <p:nvPicPr>
          <p:cNvPr id="19" name="Image 18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714CBFA6-5C86-48D2-8739-766ABFBC198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25193" y="6325107"/>
            <a:ext cx="1291287" cy="340476"/>
          </a:xfrm>
          <a:prstGeom prst="rect">
            <a:avLst/>
          </a:prstGeom>
        </p:spPr>
      </p:pic>
      <p:pic>
        <p:nvPicPr>
          <p:cNvPr id="20" name="Image 19" descr="Une image contenant texte&#10;&#10;Description générée automatiquement">
            <a:extLst>
              <a:ext uri="{FF2B5EF4-FFF2-40B4-BE49-F238E27FC236}">
                <a16:creationId xmlns:a16="http://schemas.microsoft.com/office/drawing/2014/main" id="{9C8272D2-324B-46CE-8233-2D3162C63E3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6480" y="6141147"/>
            <a:ext cx="1971164" cy="664437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399653" y="0"/>
            <a:ext cx="115827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dirty="0">
                <a:solidFill>
                  <a:srgbClr val="00A3A6"/>
                </a:solidFill>
                <a:latin typeface="Calibri" panose="020F0502020204030204" pitchFamily="34" charset="0"/>
              </a:rPr>
              <a:t>Impact de l’ombrage sur les rendements en luzerne</a:t>
            </a:r>
          </a:p>
        </p:txBody>
      </p:sp>
    </p:spTree>
    <p:extLst>
      <p:ext uri="{BB962C8B-B14F-4D97-AF65-F5344CB8AC3E}">
        <p14:creationId xmlns:p14="http://schemas.microsoft.com/office/powerpoint/2010/main" val="2799558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9640" y="1347388"/>
            <a:ext cx="8075913" cy="300038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1339038" y="978056"/>
            <a:ext cx="1797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>
                <a:solidFill>
                  <a:srgbClr val="275662"/>
                </a:solidFill>
              </a:rPr>
              <a:t>Braize</a:t>
            </a:r>
            <a:r>
              <a:rPr lang="fr-FR" dirty="0" smtClean="0">
                <a:solidFill>
                  <a:srgbClr val="275662"/>
                </a:solidFill>
              </a:rPr>
              <a:t> (Allier)</a:t>
            </a:r>
            <a:endParaRPr lang="fr-FR" dirty="0">
              <a:solidFill>
                <a:srgbClr val="275662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5076497" y="978056"/>
            <a:ext cx="29796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>
                <a:solidFill>
                  <a:srgbClr val="275662"/>
                </a:solidFill>
              </a:rPr>
              <a:t>Marmanhac</a:t>
            </a:r>
            <a:r>
              <a:rPr lang="fr-FR" dirty="0" smtClean="0">
                <a:solidFill>
                  <a:srgbClr val="275662"/>
                </a:solidFill>
              </a:rPr>
              <a:t> (Cantal)</a:t>
            </a:r>
            <a:endParaRPr lang="fr-FR" dirty="0">
              <a:solidFill>
                <a:srgbClr val="275662"/>
              </a:solidFill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947" y="4504294"/>
            <a:ext cx="4144067" cy="2092447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40014" y="4504294"/>
            <a:ext cx="4095539" cy="2146771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9238593" y="1851885"/>
            <a:ext cx="274320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fr-FR" dirty="0" smtClean="0"/>
              <a:t>Croissance plus élevée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fr-FR" dirty="0" smtClean="0"/>
              <a:t>Teneur plus élevée en azote et en fibres totales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fr-FR" dirty="0" smtClean="0"/>
              <a:t>Baisse de la diversité en espèces: baisse des légumineuses au profit des graminées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9174244" y="1426014"/>
            <a:ext cx="20461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Sous les panneaux :</a:t>
            </a:r>
            <a:endParaRPr lang="fr-FR" b="1" dirty="0"/>
          </a:p>
        </p:txBody>
      </p:sp>
      <p:sp>
        <p:nvSpPr>
          <p:cNvPr id="13" name="Rectangle 12"/>
          <p:cNvSpPr/>
          <p:nvPr/>
        </p:nvSpPr>
        <p:spPr>
          <a:xfrm>
            <a:off x="7496543" y="570409"/>
            <a:ext cx="43781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solidFill>
                  <a:srgbClr val="767171"/>
                </a:solidFill>
                <a:latin typeface="CIDFont+F5"/>
              </a:rPr>
              <a:t>Catherine Picon-</a:t>
            </a:r>
            <a:r>
              <a:rPr lang="fr-FR" dirty="0" err="1">
                <a:solidFill>
                  <a:srgbClr val="767171"/>
                </a:solidFill>
                <a:latin typeface="CIDFont+F5"/>
              </a:rPr>
              <a:t>Cochard</a:t>
            </a:r>
            <a:r>
              <a:rPr lang="fr-FR" dirty="0">
                <a:solidFill>
                  <a:srgbClr val="767171"/>
                </a:solidFill>
                <a:latin typeface="CIDFont+F5"/>
              </a:rPr>
              <a:t> : INRAE UREP</a:t>
            </a:r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5734199" y="6273575"/>
            <a:ext cx="64997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  <a:p>
            <a:r>
              <a:rPr lang="fr-FR" dirty="0"/>
              <a:t> </a:t>
            </a:r>
            <a:r>
              <a:rPr lang="fr-FR" dirty="0" err="1"/>
              <a:t>Loan</a:t>
            </a:r>
            <a:r>
              <a:rPr lang="fr-FR" dirty="0"/>
              <a:t> </a:t>
            </a:r>
            <a:r>
              <a:rPr lang="fr-FR" dirty="0" err="1"/>
              <a:t>Madej</a:t>
            </a:r>
            <a:r>
              <a:rPr lang="fr-FR" dirty="0" smtClean="0"/>
              <a:t>. </a:t>
            </a:r>
            <a:r>
              <a:rPr lang="fr-FR" dirty="0"/>
              <a:t>Milieux et Changements globaux. 2020. ‌hal-03121955‌</a:t>
            </a:r>
            <a:endParaRPr lang="fr-FR" dirty="0"/>
          </a:p>
        </p:txBody>
      </p:sp>
      <p:sp>
        <p:nvSpPr>
          <p:cNvPr id="15" name="Rectangle 14"/>
          <p:cNvSpPr/>
          <p:nvPr/>
        </p:nvSpPr>
        <p:spPr>
          <a:xfrm>
            <a:off x="399653" y="0"/>
            <a:ext cx="1158270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dirty="0">
                <a:solidFill>
                  <a:srgbClr val="00A3A6"/>
                </a:solidFill>
                <a:latin typeface="Calibri" panose="020F0502020204030204" pitchFamily="34" charset="0"/>
              </a:rPr>
              <a:t>Impact de l’ombrage sur </a:t>
            </a:r>
            <a:r>
              <a:rPr lang="fr-FR" sz="3200" dirty="0" smtClean="0">
                <a:solidFill>
                  <a:srgbClr val="00A3A6"/>
                </a:solidFill>
                <a:latin typeface="Calibri" panose="020F0502020204030204" pitchFamily="34" charset="0"/>
              </a:rPr>
              <a:t>la dynamique de la végétation de prairies pâturées</a:t>
            </a:r>
            <a:endParaRPr lang="fr-FR" sz="3200" dirty="0">
              <a:solidFill>
                <a:srgbClr val="00A3A6"/>
              </a:solidFill>
              <a:latin typeface="Calibri" panose="020F0502020204030204" pitchFamily="34" charset="0"/>
            </a:endParaRPr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52918" y="5242653"/>
            <a:ext cx="1667505" cy="841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870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35015</TotalTime>
  <Words>972</Words>
  <Application>Microsoft Office PowerPoint</Application>
  <PresentationFormat>Grand écran</PresentationFormat>
  <Paragraphs>174</Paragraphs>
  <Slides>13</Slides>
  <Notes>9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22" baseType="lpstr">
      <vt:lpstr>Arial</vt:lpstr>
      <vt:lpstr>Arial Rounded MT Bold</vt:lpstr>
      <vt:lpstr>Bahnschrift SemiLight SemiConde</vt:lpstr>
      <vt:lpstr>Calibri</vt:lpstr>
      <vt:lpstr>Calibri Light</vt:lpstr>
      <vt:lpstr>CIDFont+F5</vt:lpstr>
      <vt:lpstr>Times New Roman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Stephanie Mahieu</dc:creator>
  <cp:lastModifiedBy>Stephanie Mahieu</cp:lastModifiedBy>
  <cp:revision>365</cp:revision>
  <cp:lastPrinted>2021-12-16T16:20:59Z</cp:lastPrinted>
  <dcterms:created xsi:type="dcterms:W3CDTF">2021-09-27T08:12:09Z</dcterms:created>
  <dcterms:modified xsi:type="dcterms:W3CDTF">2022-01-20T15:35:00Z</dcterms:modified>
</cp:coreProperties>
</file>