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3" r:id="rId4"/>
    <p:sldId id="261" r:id="rId5"/>
    <p:sldId id="259" r:id="rId6"/>
    <p:sldId id="260" r:id="rId7"/>
    <p:sldId id="266" r:id="rId8"/>
    <p:sldId id="258" r:id="rId9"/>
    <p:sldId id="270" r:id="rId10"/>
    <p:sldId id="264" r:id="rId11"/>
    <p:sldId id="268" r:id="rId12"/>
    <p:sldId id="265" r:id="rId13"/>
    <p:sldId id="267" r:id="rId14"/>
    <p:sldId id="269" r:id="rId15"/>
    <p:sldId id="262"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4" autoAdjust="0"/>
    <p:restoredTop sz="86010" autoAdjust="0"/>
  </p:normalViewPr>
  <p:slideViewPr>
    <p:cSldViewPr>
      <p:cViewPr>
        <p:scale>
          <a:sx n="66" d="100"/>
          <a:sy n="66" d="100"/>
        </p:scale>
        <p:origin x="-144" y="-78"/>
      </p:cViewPr>
      <p:guideLst>
        <p:guide orient="horz" pos="2160"/>
        <p:guide pos="2880"/>
      </p:guideLst>
    </p:cSldViewPr>
  </p:slideViewPr>
  <p:outlineViewPr>
    <p:cViewPr>
      <p:scale>
        <a:sx n="100" d="100"/>
        <a:sy n="100" d="100"/>
      </p:scale>
      <p:origin x="0" y="0"/>
    </p:cViewPr>
    <p:sldLst>
      <p:sld r:id="rId1"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98F059-DBB8-42E9-A898-FDEDAE973819}" type="datetimeFigureOut">
              <a:rPr lang="fr-FR" smtClean="0"/>
              <a:pPr/>
              <a:t>20/01/2022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23580-EB30-43B0-B959-5509A3E068D7}"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AF23580-EB30-43B0-B959-5509A3E068D7}" type="slidenum">
              <a:rPr lang="fr-FR" smtClean="0"/>
              <a:pPr/>
              <a:t>11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AF23580-EB30-43B0-B959-5509A3E068D7}"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D7AA316C-D973-4BBB-8DAB-5D91787BECF3}" type="datetimeFigureOut">
              <a:rPr lang="fr-FR" smtClean="0"/>
              <a:pPr/>
              <a:t>20/01/2022</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737550D8-4837-41CE-B3B6-DD6694765716}"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7AA316C-D973-4BBB-8DAB-5D91787BECF3}" type="datetimeFigureOut">
              <a:rPr lang="fr-FR" smtClean="0"/>
              <a:pPr/>
              <a:t>20/01/2022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7550D8-4837-41CE-B3B6-DD669476571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D7AA316C-D973-4BBB-8DAB-5D91787BECF3}" type="datetimeFigureOut">
              <a:rPr lang="fr-FR" smtClean="0"/>
              <a:pPr/>
              <a:t>20/01/2022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37550D8-4837-41CE-B3B6-DD669476571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D7AA316C-D973-4BBB-8DAB-5D91787BECF3}" type="datetimeFigureOut">
              <a:rPr lang="fr-FR" smtClean="0"/>
              <a:pPr/>
              <a:t>20/01/2022</a:t>
            </a:fld>
            <a:endParaRPr lang="fr-FR"/>
          </a:p>
        </p:txBody>
      </p:sp>
      <p:sp>
        <p:nvSpPr>
          <p:cNvPr id="9" name="Espace réservé du numéro de diapositive 8"/>
          <p:cNvSpPr>
            <a:spLocks noGrp="1"/>
          </p:cNvSpPr>
          <p:nvPr>
            <p:ph type="sldNum" sz="quarter" idx="15"/>
          </p:nvPr>
        </p:nvSpPr>
        <p:spPr/>
        <p:txBody>
          <a:bodyPr rtlCol="0"/>
          <a:lstStyle/>
          <a:p>
            <a:fld id="{737550D8-4837-41CE-B3B6-DD6694765716}"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D7AA316C-D973-4BBB-8DAB-5D91787BECF3}" type="datetimeFigureOut">
              <a:rPr lang="fr-FR" smtClean="0"/>
              <a:pPr/>
              <a:t>20/01/2022</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737550D8-4837-41CE-B3B6-DD669476571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D7AA316C-D973-4BBB-8DAB-5D91787BECF3}" type="datetimeFigureOut">
              <a:rPr lang="fr-FR" smtClean="0"/>
              <a:pPr/>
              <a:t>20/01/2022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37550D8-4837-41CE-B3B6-DD6694765716}"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D7AA316C-D973-4BBB-8DAB-5D91787BECF3}" type="datetimeFigureOut">
              <a:rPr lang="fr-FR" smtClean="0"/>
              <a:pPr/>
              <a:t>20/01/2022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37550D8-4837-41CE-B3B6-DD6694765716}"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7AA316C-D973-4BBB-8DAB-5D91787BECF3}" type="datetimeFigureOut">
              <a:rPr lang="fr-FR" smtClean="0"/>
              <a:pPr/>
              <a:t>20/01/2022</a:t>
            </a:fld>
            <a:endParaRPr lang="fr-FR"/>
          </a:p>
        </p:txBody>
      </p:sp>
      <p:sp>
        <p:nvSpPr>
          <p:cNvPr id="7" name="Espace réservé du numéro de diapositive 6"/>
          <p:cNvSpPr>
            <a:spLocks noGrp="1"/>
          </p:cNvSpPr>
          <p:nvPr>
            <p:ph type="sldNum" sz="quarter" idx="11"/>
          </p:nvPr>
        </p:nvSpPr>
        <p:spPr/>
        <p:txBody>
          <a:bodyPr rtlCol="0"/>
          <a:lstStyle/>
          <a:p>
            <a:fld id="{737550D8-4837-41CE-B3B6-DD6694765716}"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AA316C-D973-4BBB-8DAB-5D91787BECF3}" type="datetimeFigureOut">
              <a:rPr lang="fr-FR" smtClean="0"/>
              <a:pPr/>
              <a:t>20/01/2022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37550D8-4837-41CE-B3B6-DD669476571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D7AA316C-D973-4BBB-8DAB-5D91787BECF3}" type="datetimeFigureOut">
              <a:rPr lang="fr-FR" smtClean="0"/>
              <a:pPr/>
              <a:t>20/01/2022</a:t>
            </a:fld>
            <a:endParaRPr lang="fr-FR"/>
          </a:p>
        </p:txBody>
      </p:sp>
      <p:sp>
        <p:nvSpPr>
          <p:cNvPr id="22" name="Espace réservé du numéro de diapositive 21"/>
          <p:cNvSpPr>
            <a:spLocks noGrp="1"/>
          </p:cNvSpPr>
          <p:nvPr>
            <p:ph type="sldNum" sz="quarter" idx="15"/>
          </p:nvPr>
        </p:nvSpPr>
        <p:spPr/>
        <p:txBody>
          <a:bodyPr rtlCol="0"/>
          <a:lstStyle/>
          <a:p>
            <a:fld id="{737550D8-4837-41CE-B3B6-DD6694765716}"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D7AA316C-D973-4BBB-8DAB-5D91787BECF3}" type="datetimeFigureOut">
              <a:rPr lang="fr-FR" smtClean="0"/>
              <a:pPr/>
              <a:t>20/01/2022</a:t>
            </a:fld>
            <a:endParaRPr lang="fr-FR"/>
          </a:p>
        </p:txBody>
      </p:sp>
      <p:sp>
        <p:nvSpPr>
          <p:cNvPr id="18" name="Espace réservé du numéro de diapositive 17"/>
          <p:cNvSpPr>
            <a:spLocks noGrp="1"/>
          </p:cNvSpPr>
          <p:nvPr>
            <p:ph type="sldNum" sz="quarter" idx="11"/>
          </p:nvPr>
        </p:nvSpPr>
        <p:spPr/>
        <p:txBody>
          <a:bodyPr rtlCol="0"/>
          <a:lstStyle/>
          <a:p>
            <a:fld id="{737550D8-4837-41CE-B3B6-DD6694765716}"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7AA316C-D973-4BBB-8DAB-5D91787BECF3}" type="datetimeFigureOut">
              <a:rPr lang="fr-FR" smtClean="0"/>
              <a:pPr/>
              <a:t>20/01/2022</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37550D8-4837-41CE-B3B6-DD669476571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 y="6113133"/>
            <a:ext cx="2000232" cy="744867"/>
          </a:xfrm>
          <a:prstGeom prst="rect">
            <a:avLst/>
          </a:prstGeom>
          <a:noFill/>
          <a:ln w="9525">
            <a:noFill/>
            <a:round/>
            <a:headEnd/>
            <a:tailEnd/>
          </a:ln>
        </p:spPr>
      </p:pic>
      <p:pic>
        <p:nvPicPr>
          <p:cNvPr id="6" name="Picture 8"/>
          <p:cNvPicPr>
            <a:picLocks noChangeAspect="1" noChangeArrowheads="1"/>
          </p:cNvPicPr>
          <p:nvPr/>
        </p:nvPicPr>
        <p:blipFill>
          <a:blip r:embed="rId3" cstate="print"/>
          <a:srcRect/>
          <a:stretch>
            <a:fillRect/>
          </a:stretch>
        </p:blipFill>
        <p:spPr bwMode="auto">
          <a:xfrm>
            <a:off x="3286115" y="5877272"/>
            <a:ext cx="1456233" cy="980728"/>
          </a:xfrm>
          <a:prstGeom prst="rect">
            <a:avLst/>
          </a:prstGeom>
          <a:noFill/>
          <a:ln w="9525">
            <a:noFill/>
            <a:miter lim="800000"/>
            <a:headEnd/>
            <a:tailEnd/>
          </a:ln>
        </p:spPr>
      </p:pic>
      <p:pic>
        <p:nvPicPr>
          <p:cNvPr id="7" name="Picture 7"/>
          <p:cNvPicPr>
            <a:picLocks noChangeAspect="1" noChangeArrowheads="1"/>
          </p:cNvPicPr>
          <p:nvPr/>
        </p:nvPicPr>
        <p:blipFill>
          <a:blip r:embed="rId4" cstate="print"/>
          <a:srcRect/>
          <a:stretch>
            <a:fillRect/>
          </a:stretch>
        </p:blipFill>
        <p:spPr bwMode="auto">
          <a:xfrm>
            <a:off x="6143636" y="5953118"/>
            <a:ext cx="2143140" cy="904881"/>
          </a:xfrm>
          <a:prstGeom prst="rect">
            <a:avLst/>
          </a:prstGeom>
          <a:noFill/>
          <a:ln w="9525">
            <a:noFill/>
            <a:miter lim="800000"/>
            <a:headEnd/>
            <a:tailEnd/>
          </a:ln>
        </p:spPr>
      </p:pic>
      <p:sp>
        <p:nvSpPr>
          <p:cNvPr id="8" name="Rectangle 7"/>
          <p:cNvSpPr/>
          <p:nvPr/>
        </p:nvSpPr>
        <p:spPr>
          <a:xfrm>
            <a:off x="214282" y="4357694"/>
            <a:ext cx="4572000" cy="1169551"/>
          </a:xfrm>
          <a:prstGeom prst="rect">
            <a:avLst/>
          </a:prstGeom>
        </p:spPr>
        <p:txBody>
          <a:bodyPr>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smtClean="0">
                <a:solidFill>
                  <a:srgbClr val="000000"/>
                </a:solidFill>
                <a:latin typeface="Arial" pitchFamily="34" charset="0"/>
                <a:cs typeface="Arial" pitchFamily="34" charset="0"/>
              </a:rPr>
              <a:t>Mohamed TAABNI</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smtClean="0">
                <a:solidFill>
                  <a:srgbClr val="000000"/>
                </a:solidFill>
                <a:latin typeface="Arial" pitchFamily="34" charset="0"/>
                <a:cs typeface="Arial" pitchFamily="34" charset="0"/>
              </a:rPr>
              <a:t>Maître de conférences en Géographie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smtClean="0">
                <a:solidFill>
                  <a:srgbClr val="000000"/>
                </a:solidFill>
                <a:latin typeface="Arial" pitchFamily="34" charset="0"/>
                <a:cs typeface="Arial" pitchFamily="34" charset="0"/>
              </a:rPr>
              <a:t>Université de Poitiers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smtClean="0">
                <a:solidFill>
                  <a:srgbClr val="000000"/>
                </a:solidFill>
                <a:latin typeface="Arial" pitchFamily="34" charset="0"/>
                <a:cs typeface="Arial" pitchFamily="34" charset="0"/>
              </a:rPr>
              <a:t>Laboratoire RURALITES</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1400" dirty="0" smtClean="0">
                <a:solidFill>
                  <a:srgbClr val="000000"/>
                </a:solidFill>
                <a:latin typeface="Arial" pitchFamily="34" charset="0"/>
                <a:cs typeface="Arial" pitchFamily="34" charset="0"/>
              </a:rPr>
              <a:t>Membre d’</a:t>
            </a:r>
            <a:r>
              <a:rPr lang="fr-FR" sz="1400" dirty="0" err="1" smtClean="0">
                <a:solidFill>
                  <a:srgbClr val="000000"/>
                </a:solidFill>
                <a:latin typeface="Arial" pitchFamily="34" charset="0"/>
                <a:cs typeface="Arial" pitchFamily="34" charset="0"/>
              </a:rPr>
              <a:t>AcclimaTerra</a:t>
            </a:r>
            <a:r>
              <a:rPr lang="fr-FR" sz="1400" dirty="0" smtClean="0">
                <a:solidFill>
                  <a:srgbClr val="000000"/>
                </a:solidFill>
                <a:latin typeface="Arial" pitchFamily="34" charset="0"/>
                <a:cs typeface="Arial" pitchFamily="34" charset="0"/>
              </a:rPr>
              <a:t> </a:t>
            </a:r>
            <a:endParaRPr lang="fr-FR" sz="1400" dirty="0">
              <a:solidFill>
                <a:srgbClr val="000000"/>
              </a:solidFill>
              <a:latin typeface="Arial" pitchFamily="34" charset="0"/>
              <a:cs typeface="Arial"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500034" y="285728"/>
            <a:ext cx="7786742" cy="925510"/>
          </a:xfrm>
          <a:prstGeom prst="rect">
            <a:avLst/>
          </a:prstGeom>
          <a:noFill/>
          <a:ln w="9525">
            <a:noFill/>
            <a:miter lim="800000"/>
            <a:headEnd/>
            <a:tailEnd/>
          </a:ln>
          <a:effectLst/>
        </p:spPr>
      </p:pic>
      <p:sp>
        <p:nvSpPr>
          <p:cNvPr id="11" name="ZoneTexte 10"/>
          <p:cNvSpPr txBox="1"/>
          <p:nvPr/>
        </p:nvSpPr>
        <p:spPr>
          <a:xfrm>
            <a:off x="357158" y="1214422"/>
            <a:ext cx="8215370" cy="1077218"/>
          </a:xfrm>
          <a:prstGeom prst="rect">
            <a:avLst/>
          </a:prstGeom>
          <a:noFill/>
        </p:spPr>
        <p:txBody>
          <a:bodyPr wrap="square" rtlCol="0">
            <a:spAutoFit/>
          </a:bodyPr>
          <a:lstStyle/>
          <a:p>
            <a:pPr algn="ctr"/>
            <a:r>
              <a:rPr lang="fr-FR" sz="2000" b="1" dirty="0" smtClean="0">
                <a:latin typeface="Arial" pitchFamily="34" charset="0"/>
                <a:cs typeface="Arial" pitchFamily="34" charset="0"/>
              </a:rPr>
              <a:t>Demi-journée d’échanges</a:t>
            </a:r>
            <a:endParaRPr lang="fr-FR" sz="2000" b="1" dirty="0">
              <a:latin typeface="Arial" pitchFamily="34" charset="0"/>
              <a:cs typeface="Arial" pitchFamily="34" charset="0"/>
            </a:endParaRPr>
          </a:p>
          <a:p>
            <a:pPr algn="ctr"/>
            <a:r>
              <a:rPr lang="fr-FR" sz="2000" b="1" dirty="0">
                <a:latin typeface="Arial" pitchFamily="34" charset="0"/>
                <a:cs typeface="Arial" pitchFamily="34" charset="0"/>
              </a:rPr>
              <a:t>Climat : Anticiper l'agriculture de demain</a:t>
            </a:r>
          </a:p>
          <a:p>
            <a:pPr algn="ctr"/>
            <a:r>
              <a:rPr lang="fr-FR" sz="2400" b="1" dirty="0">
                <a:latin typeface="Arial" pitchFamily="34" charset="0"/>
                <a:cs typeface="Arial" pitchFamily="34" charset="0"/>
              </a:rPr>
              <a:t> </a:t>
            </a:r>
            <a:r>
              <a:rPr lang="fr-FR" sz="2000" b="1" dirty="0" smtClean="0">
                <a:latin typeface="Arial" pitchFamily="34" charset="0"/>
                <a:cs typeface="Arial" pitchFamily="34" charset="0"/>
              </a:rPr>
              <a:t>20 janvier 2022</a:t>
            </a:r>
            <a:endParaRPr lang="fr-FR" sz="2000" dirty="0">
              <a:latin typeface="Arial" pitchFamily="34" charset="0"/>
              <a:cs typeface="Arial" pitchFamily="34" charset="0"/>
            </a:endParaRPr>
          </a:p>
        </p:txBody>
      </p:sp>
      <p:sp>
        <p:nvSpPr>
          <p:cNvPr id="12" name="ZoneTexte 11"/>
          <p:cNvSpPr txBox="1"/>
          <p:nvPr/>
        </p:nvSpPr>
        <p:spPr>
          <a:xfrm>
            <a:off x="0" y="2714620"/>
            <a:ext cx="8715404" cy="1200329"/>
          </a:xfrm>
          <a:prstGeom prst="rect">
            <a:avLst/>
          </a:prstGeom>
          <a:noFill/>
        </p:spPr>
        <p:txBody>
          <a:bodyPr wrap="square" rtlCol="0">
            <a:spAutoFit/>
          </a:bodyPr>
          <a:lstStyle/>
          <a:p>
            <a:pPr algn="ctr"/>
            <a:r>
              <a:rPr lang="fr-FR" sz="2400" dirty="0">
                <a:latin typeface="Arial" pitchFamily="34" charset="0"/>
                <a:cs typeface="Arial" pitchFamily="34" charset="0"/>
              </a:rPr>
              <a:t>Changement climatique, territoire et agriculture : Réévaluation des liens et interactions à </a:t>
            </a:r>
            <a:r>
              <a:rPr lang="fr-FR" sz="2400" dirty="0" smtClean="0">
                <a:latin typeface="Arial" pitchFamily="34" charset="0"/>
                <a:cs typeface="Arial" pitchFamily="34" charset="0"/>
              </a:rPr>
              <a:t>travers l’alimentation</a:t>
            </a:r>
            <a:r>
              <a:rPr lang="fr-FR" sz="2400" dirty="0">
                <a:latin typeface="Arial" pitchFamily="34" charset="0"/>
                <a:cs typeface="Arial" pitchFamily="34" charset="0"/>
              </a:rPr>
              <a:t>, l’eau et la gestion des </a:t>
            </a:r>
            <a:r>
              <a:rPr lang="fr-FR" sz="2400" dirty="0" smtClean="0">
                <a:latin typeface="Arial" pitchFamily="34" charset="0"/>
                <a:cs typeface="Arial" pitchFamily="34" charset="0"/>
              </a:rPr>
              <a:t>milieux.</a:t>
            </a:r>
            <a:endParaRPr lang="fr-FR" sz="24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expo geant\Documents\Colloque Eau Climat Fès 2016\Captages prioritaires BRGM.JPG"/>
          <p:cNvPicPr>
            <a:picLocks noChangeAspect="1" noChangeArrowheads="1"/>
          </p:cNvPicPr>
          <p:nvPr/>
        </p:nvPicPr>
        <p:blipFill>
          <a:blip r:embed="rId2" cstate="print"/>
          <a:srcRect/>
          <a:stretch>
            <a:fillRect/>
          </a:stretch>
        </p:blipFill>
        <p:spPr bwMode="auto">
          <a:xfrm>
            <a:off x="5580112" y="2377299"/>
            <a:ext cx="3182754" cy="3586296"/>
          </a:xfrm>
          <a:prstGeom prst="rect">
            <a:avLst/>
          </a:prstGeom>
          <a:noFill/>
        </p:spPr>
      </p:pic>
      <p:sp>
        <p:nvSpPr>
          <p:cNvPr id="3" name="ZoneTexte 2"/>
          <p:cNvSpPr txBox="1"/>
          <p:nvPr/>
        </p:nvSpPr>
        <p:spPr>
          <a:xfrm>
            <a:off x="395536" y="6150114"/>
            <a:ext cx="8748464" cy="646331"/>
          </a:xfrm>
          <a:prstGeom prst="rect">
            <a:avLst/>
          </a:prstGeom>
          <a:noFill/>
        </p:spPr>
        <p:txBody>
          <a:bodyPr wrap="square" rtlCol="0">
            <a:spAutoFit/>
          </a:bodyPr>
          <a:lstStyle/>
          <a:p>
            <a:r>
              <a:rPr lang="fr-FR" dirty="0" smtClean="0"/>
              <a:t>Les captages  prioritaires pour l’AEP et les ZSCE (</a:t>
            </a:r>
            <a:r>
              <a:rPr lang="fr-FR" b="1" dirty="0" smtClean="0"/>
              <a:t>Zones Soumises à Contraintes Environnementales</a:t>
            </a:r>
            <a:r>
              <a:rPr lang="fr-FR" dirty="0" smtClean="0"/>
              <a:t> )</a:t>
            </a:r>
            <a:endParaRPr lang="fr-FR" dirty="0"/>
          </a:p>
        </p:txBody>
      </p:sp>
      <p:pic>
        <p:nvPicPr>
          <p:cNvPr id="4" name="Picture 2"/>
          <p:cNvPicPr>
            <a:picLocks noChangeAspect="1" noChangeArrowheads="1"/>
          </p:cNvPicPr>
          <p:nvPr/>
        </p:nvPicPr>
        <p:blipFill>
          <a:blip r:embed="rId3" cstate="print"/>
          <a:srcRect/>
          <a:stretch>
            <a:fillRect/>
          </a:stretch>
        </p:blipFill>
        <p:spPr bwMode="auto">
          <a:xfrm>
            <a:off x="0" y="302940"/>
            <a:ext cx="5724128" cy="1649896"/>
          </a:xfrm>
          <a:prstGeom prst="rect">
            <a:avLst/>
          </a:prstGeom>
          <a:noFill/>
          <a:ln w="9525">
            <a:noFill/>
            <a:miter lim="800000"/>
            <a:headEnd/>
            <a:tailEnd/>
          </a:ln>
        </p:spPr>
      </p:pic>
      <p:sp>
        <p:nvSpPr>
          <p:cNvPr id="5" name="ZoneTexte 4"/>
          <p:cNvSpPr txBox="1"/>
          <p:nvPr/>
        </p:nvSpPr>
        <p:spPr>
          <a:xfrm>
            <a:off x="5796136" y="0"/>
            <a:ext cx="3131840" cy="1656183"/>
          </a:xfrm>
          <a:prstGeom prst="rect">
            <a:avLst/>
          </a:prstGeom>
          <a:noFill/>
        </p:spPr>
        <p:txBody>
          <a:bodyPr wrap="square" rtlCol="0">
            <a:spAutoFit/>
          </a:bodyPr>
          <a:lstStyle/>
          <a:p>
            <a:r>
              <a:rPr lang="fr-FR" sz="1400" smtClean="0"/>
              <a:t>Pollutions diffuses en Poitou Charentes</a:t>
            </a:r>
          </a:p>
          <a:p>
            <a:r>
              <a:rPr lang="fr-FR" sz="1400" b="1" smtClean="0"/>
              <a:t>Les pesticid</a:t>
            </a:r>
            <a:r>
              <a:rPr lang="fr-FR" sz="1400" smtClean="0"/>
              <a:t>es sont détectés </a:t>
            </a:r>
            <a:r>
              <a:rPr lang="fr-FR" sz="1400" b="1" smtClean="0"/>
              <a:t>dans 91 % des eaux superficielles </a:t>
            </a:r>
            <a:r>
              <a:rPr lang="fr-FR" sz="1400" smtClean="0"/>
              <a:t>et </a:t>
            </a:r>
            <a:r>
              <a:rPr lang="fr-FR" sz="1400" b="1" smtClean="0"/>
              <a:t>59 % des eaux souterraines</a:t>
            </a:r>
          </a:p>
          <a:p>
            <a:r>
              <a:rPr lang="fr-FR" sz="1400" smtClean="0"/>
              <a:t> les </a:t>
            </a:r>
            <a:r>
              <a:rPr lang="fr-FR" sz="1400" b="1" smtClean="0"/>
              <a:t>nitrates</a:t>
            </a:r>
            <a:r>
              <a:rPr lang="fr-FR" sz="1400" smtClean="0"/>
              <a:t>, dans </a:t>
            </a:r>
            <a:r>
              <a:rPr lang="fr-FR" sz="1400" b="1" smtClean="0"/>
              <a:t>61 à 65 % des eaux de surface ou souterraines</a:t>
            </a:r>
            <a:endParaRPr lang="fr-FR" sz="1400"/>
          </a:p>
        </p:txBody>
      </p:sp>
      <p:sp>
        <p:nvSpPr>
          <p:cNvPr id="7" name="ZoneTexte 6"/>
          <p:cNvSpPr txBox="1"/>
          <p:nvPr/>
        </p:nvSpPr>
        <p:spPr>
          <a:xfrm>
            <a:off x="179512" y="0"/>
            <a:ext cx="5472608" cy="369332"/>
          </a:xfrm>
          <a:prstGeom prst="rect">
            <a:avLst/>
          </a:prstGeom>
          <a:noFill/>
        </p:spPr>
        <p:txBody>
          <a:bodyPr wrap="square" rtlCol="0">
            <a:spAutoFit/>
          </a:bodyPr>
          <a:lstStyle/>
          <a:p>
            <a:r>
              <a:rPr lang="fr-FR" smtClean="0"/>
              <a:t>Captages </a:t>
            </a:r>
            <a:r>
              <a:rPr lang="fr-FR" smtClean="0"/>
              <a:t> prioritaires Grenelle</a:t>
            </a:r>
            <a:endParaRPr lang="fr-FR"/>
          </a:p>
        </p:txBody>
      </p:sp>
      <p:sp>
        <p:nvSpPr>
          <p:cNvPr id="8" name="Flèche droite 7"/>
          <p:cNvSpPr/>
          <p:nvPr/>
        </p:nvSpPr>
        <p:spPr>
          <a:xfrm rot="18897817">
            <a:off x="4926756" y="5536487"/>
            <a:ext cx="1185279" cy="272923"/>
          </a:xfrm>
          <a:prstGeom prst="right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2"/>
          <p:cNvPicPr>
            <a:picLocks noChangeAspect="1" noChangeArrowheads="1"/>
          </p:cNvPicPr>
          <p:nvPr/>
        </p:nvPicPr>
        <p:blipFill>
          <a:blip r:embed="rId4" cstate="print"/>
          <a:srcRect/>
          <a:stretch>
            <a:fillRect/>
          </a:stretch>
        </p:blipFill>
        <p:spPr bwMode="auto">
          <a:xfrm>
            <a:off x="323528" y="2132856"/>
            <a:ext cx="3744416" cy="4155814"/>
          </a:xfrm>
          <a:prstGeom prst="rect">
            <a:avLst/>
          </a:prstGeom>
          <a:noFill/>
          <a:ln w="9525">
            <a:noFill/>
            <a:miter lim="800000"/>
            <a:headEnd/>
            <a:tailEnd/>
          </a:ln>
        </p:spPr>
      </p:pic>
      <p:sp>
        <p:nvSpPr>
          <p:cNvPr id="10" name="ZoneTexte 9"/>
          <p:cNvSpPr txBox="1"/>
          <p:nvPr/>
        </p:nvSpPr>
        <p:spPr>
          <a:xfrm>
            <a:off x="3347864" y="1988840"/>
            <a:ext cx="5472608" cy="646331"/>
          </a:xfrm>
          <a:prstGeom prst="rect">
            <a:avLst/>
          </a:prstGeom>
          <a:noFill/>
        </p:spPr>
        <p:txBody>
          <a:bodyPr wrap="square" rtlCol="0">
            <a:spAutoFit/>
          </a:bodyPr>
          <a:lstStyle/>
          <a:p>
            <a:r>
              <a:rPr lang="fr-FR" smtClean="0"/>
              <a:t>413 captages  fermés  en Poitou charentes  ces dernières années pour cause de mauvaise qualité </a:t>
            </a: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0"/>
            <a:ext cx="4608513" cy="3170238"/>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4283968" y="3140968"/>
            <a:ext cx="4627562" cy="3170237"/>
          </a:xfrm>
          <a:prstGeom prst="rect">
            <a:avLst/>
          </a:prstGeom>
          <a:noFill/>
          <a:ln w="9525">
            <a:noFill/>
            <a:miter lim="800000"/>
            <a:headEnd/>
            <a:tailEnd/>
          </a:ln>
        </p:spPr>
      </p:pic>
      <p:sp>
        <p:nvSpPr>
          <p:cNvPr id="4" name="Rectangle 3"/>
          <p:cNvSpPr/>
          <p:nvPr/>
        </p:nvSpPr>
        <p:spPr>
          <a:xfrm>
            <a:off x="0" y="4581128"/>
            <a:ext cx="4139952" cy="1200329"/>
          </a:xfrm>
          <a:prstGeom prst="rect">
            <a:avLst/>
          </a:prstGeom>
        </p:spPr>
        <p:txBody>
          <a:bodyPr wrap="square">
            <a:spAutoFit/>
          </a:bodyPr>
          <a:lstStyle/>
          <a:p>
            <a:r>
              <a:rPr lang="fr-FR" smtClean="0"/>
              <a:t>Modèle Numérique de Terrain de Vernoux en Gâtine en 1969 et 1998 (avant et après OGAF).</a:t>
            </a:r>
          </a:p>
          <a:p>
            <a:r>
              <a:rPr lang="fr-FR" smtClean="0"/>
              <a:t> Source: Gamache N, 2006)</a:t>
            </a:r>
            <a:endParaRPr lang="fr-FR"/>
          </a:p>
        </p:txBody>
      </p:sp>
      <p:sp>
        <p:nvSpPr>
          <p:cNvPr id="5" name="ZoneTexte 4"/>
          <p:cNvSpPr txBox="1"/>
          <p:nvPr/>
        </p:nvSpPr>
        <p:spPr>
          <a:xfrm>
            <a:off x="4860032" y="980728"/>
            <a:ext cx="3744416" cy="646331"/>
          </a:xfrm>
          <a:prstGeom prst="rect">
            <a:avLst/>
          </a:prstGeom>
          <a:noFill/>
        </p:spPr>
        <p:txBody>
          <a:bodyPr wrap="square" rtlCol="0">
            <a:spAutoFit/>
          </a:bodyPr>
          <a:lstStyle/>
          <a:p>
            <a:r>
              <a:rPr lang="fr-FR" b="1" smtClean="0">
                <a:latin typeface="Arial" pitchFamily="34" charset="0"/>
                <a:cs typeface="Arial" pitchFamily="34" charset="0"/>
              </a:rPr>
              <a:t>Evolution des paysages  en Gâtine (Deux Sèvres)</a:t>
            </a:r>
            <a:endParaRPr lang="fr-FR" b="1">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4282" y="214290"/>
            <a:ext cx="8208912" cy="2585323"/>
          </a:xfrm>
          <a:prstGeom prst="rect">
            <a:avLst/>
          </a:prstGeom>
          <a:noFill/>
        </p:spPr>
        <p:txBody>
          <a:bodyPr wrap="square" rtlCol="0">
            <a:spAutoFit/>
          </a:bodyPr>
          <a:lstStyle/>
          <a:p>
            <a:r>
              <a:rPr lang="fr-FR" b="1" dirty="0" smtClean="0"/>
              <a:t>LES OUTILS : </a:t>
            </a:r>
          </a:p>
          <a:p>
            <a:r>
              <a:rPr lang="fr-FR" dirty="0" smtClean="0"/>
              <a:t>Contrat territorial  </a:t>
            </a:r>
            <a:r>
              <a:rPr lang="fr-FR" dirty="0" err="1" smtClean="0"/>
              <a:t>Gemapi</a:t>
            </a:r>
            <a:r>
              <a:rPr lang="fr-FR" dirty="0" smtClean="0"/>
              <a:t> : CTMA ,  CT, Contrats de bassins ex: </a:t>
            </a:r>
            <a:r>
              <a:rPr lang="fr-FR" dirty="0" err="1" smtClean="0"/>
              <a:t>CdA</a:t>
            </a:r>
            <a:r>
              <a:rPr lang="fr-FR" dirty="0" smtClean="0"/>
              <a:t> La Rochelle  sur les aires d’alimentation des captages de </a:t>
            </a:r>
            <a:r>
              <a:rPr lang="fr-FR" dirty="0" err="1" smtClean="0"/>
              <a:t>Varaize</a:t>
            </a:r>
            <a:r>
              <a:rPr lang="fr-FR" dirty="0" smtClean="0"/>
              <a:t>, Fraise-Bois et </a:t>
            </a:r>
            <a:r>
              <a:rPr lang="fr-FR" dirty="0" err="1" smtClean="0"/>
              <a:t>Anais</a:t>
            </a:r>
            <a:r>
              <a:rPr lang="fr-FR" dirty="0" smtClean="0"/>
              <a:t>.</a:t>
            </a:r>
          </a:p>
          <a:p>
            <a:r>
              <a:rPr lang="fr-FR" dirty="0" smtClean="0"/>
              <a:t> Le volet pollutions diffuses du contrat prévoit un plan de développement de l’agriculture biologique pour reconquérir la qualité de l’eau. </a:t>
            </a:r>
          </a:p>
          <a:p>
            <a:r>
              <a:rPr lang="fr-FR" dirty="0" smtClean="0"/>
              <a:t>Acquisition foncière par les EPCI </a:t>
            </a:r>
            <a:r>
              <a:rPr lang="fr-FR" smtClean="0"/>
              <a:t>( </a:t>
            </a:r>
            <a:r>
              <a:rPr lang="fr-FR" smtClean="0"/>
              <a:t>Exemple :50 </a:t>
            </a:r>
            <a:r>
              <a:rPr lang="fr-FR" dirty="0" smtClean="0"/>
              <a:t>hectares( autour de Fraize-</a:t>
            </a:r>
            <a:r>
              <a:rPr lang="fr-FR" dirty="0" err="1" smtClean="0"/>
              <a:t>Boulard</a:t>
            </a:r>
            <a:r>
              <a:rPr lang="fr-FR" dirty="0" smtClean="0"/>
              <a:t>)  par </a:t>
            </a:r>
            <a:r>
              <a:rPr lang="fr-FR" dirty="0" err="1" smtClean="0"/>
              <a:t>CdA</a:t>
            </a:r>
            <a:r>
              <a:rPr lang="fr-FR" dirty="0" smtClean="0"/>
              <a:t> La rochelle, 7 ha  (Fleury) par Grand Poitiers) et </a:t>
            </a:r>
            <a:r>
              <a:rPr lang="fr-FR" dirty="0" err="1" smtClean="0"/>
              <a:t>bails</a:t>
            </a:r>
            <a:r>
              <a:rPr lang="fr-FR" dirty="0" smtClean="0"/>
              <a:t> ruraux avec conditionnalités environnementales</a:t>
            </a:r>
          </a:p>
        </p:txBody>
      </p:sp>
      <p:pic>
        <p:nvPicPr>
          <p:cNvPr id="5" name="Picture 2"/>
          <p:cNvPicPr>
            <a:picLocks noChangeAspect="1" noChangeArrowheads="1"/>
          </p:cNvPicPr>
          <p:nvPr/>
        </p:nvPicPr>
        <p:blipFill>
          <a:blip r:embed="rId3" cstate="print"/>
          <a:srcRect/>
          <a:stretch>
            <a:fillRect/>
          </a:stretch>
        </p:blipFill>
        <p:spPr bwMode="auto">
          <a:xfrm>
            <a:off x="428596" y="2857496"/>
            <a:ext cx="4488776" cy="3125692"/>
          </a:xfrm>
          <a:prstGeom prst="rect">
            <a:avLst/>
          </a:prstGeom>
          <a:noFill/>
          <a:ln w="9525">
            <a:noFill/>
            <a:miter lim="800000"/>
            <a:headEnd/>
            <a:tailEnd/>
          </a:ln>
          <a:effectLst/>
        </p:spPr>
      </p:pic>
      <p:sp>
        <p:nvSpPr>
          <p:cNvPr id="6" name="ZoneTexte 5"/>
          <p:cNvSpPr txBox="1"/>
          <p:nvPr/>
        </p:nvSpPr>
        <p:spPr>
          <a:xfrm>
            <a:off x="4857752" y="2786058"/>
            <a:ext cx="3857652" cy="2862322"/>
          </a:xfrm>
          <a:prstGeom prst="rect">
            <a:avLst/>
          </a:prstGeom>
          <a:noFill/>
        </p:spPr>
        <p:txBody>
          <a:bodyPr wrap="square" rtlCol="0">
            <a:spAutoFit/>
          </a:bodyPr>
          <a:lstStyle/>
          <a:p>
            <a:endParaRPr lang="fr-FR" dirty="0" smtClean="0"/>
          </a:p>
          <a:p>
            <a:r>
              <a:rPr lang="fr-FR" dirty="0" smtClean="0"/>
              <a:t> </a:t>
            </a:r>
            <a:r>
              <a:rPr lang="fr-FR" b="1" dirty="0" smtClean="0"/>
              <a:t>Grand Poitiers  via le  Plan Alimentaire Territorial  adopté en 2021  impose que les aides et accompagnement aux agriculteurs  volontaires dans le programme </a:t>
            </a:r>
            <a:r>
              <a:rPr lang="fr-FR" b="1" dirty="0" err="1" smtClean="0"/>
              <a:t>Re</a:t>
            </a:r>
            <a:r>
              <a:rPr lang="fr-FR" b="1" dirty="0" smtClean="0"/>
              <a:t> Source commercialisent une partie   de leurs production en circuits courts</a:t>
            </a:r>
            <a:endParaRPr lang="fr-FR" b="1" dirty="0"/>
          </a:p>
        </p:txBody>
      </p:sp>
      <p:sp>
        <p:nvSpPr>
          <p:cNvPr id="7" name="ZoneTexte 6"/>
          <p:cNvSpPr txBox="1"/>
          <p:nvPr/>
        </p:nvSpPr>
        <p:spPr>
          <a:xfrm>
            <a:off x="285720" y="5934670"/>
            <a:ext cx="8358246" cy="923330"/>
          </a:xfrm>
          <a:prstGeom prst="rect">
            <a:avLst/>
          </a:prstGeom>
          <a:noFill/>
        </p:spPr>
        <p:txBody>
          <a:bodyPr wrap="square" rtlCol="0">
            <a:spAutoFit/>
          </a:bodyPr>
          <a:lstStyle/>
          <a:p>
            <a:r>
              <a:rPr lang="fr-FR" b="1" dirty="0" smtClean="0"/>
              <a:t>Les  CT MA et Qualité de l’eau  dans le cadre de la </a:t>
            </a:r>
            <a:r>
              <a:rPr lang="fr-FR" b="1" dirty="0" err="1" smtClean="0"/>
              <a:t>Gemapi</a:t>
            </a:r>
            <a:r>
              <a:rPr lang="fr-FR" b="1" dirty="0" smtClean="0"/>
              <a:t>  permettent d’intervenir dans la prévention des pollutions diffuses dans les bassin versants</a:t>
            </a:r>
            <a:endParaRPr lang="fr-F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85720" y="928670"/>
            <a:ext cx="8429684" cy="3416320"/>
          </a:xfrm>
          <a:prstGeom prst="rect">
            <a:avLst/>
          </a:prstGeom>
          <a:noFill/>
        </p:spPr>
        <p:txBody>
          <a:bodyPr wrap="square" rtlCol="0">
            <a:spAutoFit/>
          </a:bodyPr>
          <a:lstStyle/>
          <a:p>
            <a:endParaRPr lang="fr-FR" sz="2400" b="1" dirty="0" smtClean="0">
              <a:latin typeface="Arial" pitchFamily="34" charset="0"/>
              <a:cs typeface="Arial" pitchFamily="34" charset="0"/>
            </a:endParaRPr>
          </a:p>
          <a:p>
            <a:r>
              <a:rPr lang="fr-FR" sz="2400" b="1" dirty="0" smtClean="0">
                <a:latin typeface="Arial" pitchFamily="34" charset="0"/>
                <a:cs typeface="Arial" pitchFamily="34" charset="0"/>
              </a:rPr>
              <a:t>Autre outil  </a:t>
            </a:r>
            <a:r>
              <a:rPr lang="fr-FR" sz="2400" dirty="0" smtClean="0">
                <a:latin typeface="Arial" pitchFamily="34" charset="0"/>
                <a:cs typeface="Arial" pitchFamily="34" charset="0"/>
              </a:rPr>
              <a:t>( niveau national pour sa mise en œuvre )</a:t>
            </a:r>
          </a:p>
          <a:p>
            <a:endParaRPr lang="fr-FR" sz="2400" dirty="0" smtClean="0">
              <a:latin typeface="Arial" pitchFamily="34" charset="0"/>
              <a:cs typeface="Arial" pitchFamily="34" charset="0"/>
            </a:endParaRPr>
          </a:p>
          <a:p>
            <a:r>
              <a:rPr lang="fr-FR" sz="2400" b="1" smtClean="0">
                <a:latin typeface="Arial" pitchFamily="34" charset="0"/>
                <a:cs typeface="Arial" pitchFamily="34" charset="0"/>
              </a:rPr>
              <a:t>Les PES, </a:t>
            </a:r>
            <a:r>
              <a:rPr lang="fr-FR" sz="2400" b="1" dirty="0" smtClean="0">
                <a:latin typeface="Arial" pitchFamily="34" charset="0"/>
                <a:cs typeface="Arial" pitchFamily="34" charset="0"/>
              </a:rPr>
              <a:t>Paiement pour Services Environnementaux</a:t>
            </a:r>
          </a:p>
          <a:p>
            <a:r>
              <a:rPr lang="fr-FR" sz="2400" b="1" dirty="0" smtClean="0">
                <a:latin typeface="Arial" pitchFamily="34" charset="0"/>
                <a:cs typeface="Arial" pitchFamily="34" charset="0"/>
              </a:rPr>
              <a:t>-</a:t>
            </a:r>
            <a:r>
              <a:rPr lang="fr-FR" sz="2400" dirty="0" smtClean="0">
                <a:latin typeface="Arial" pitchFamily="34" charset="0"/>
                <a:cs typeface="Arial" pitchFamily="34" charset="0"/>
              </a:rPr>
              <a:t>destinés à  compenser les pertes  au niveau de l’exploitation agricole  liés au maintien de surfaces  favorables à la biodiversité  (ZH, Haies,  jachères non pâturées , </a:t>
            </a:r>
            <a:r>
              <a:rPr lang="fr-FR" sz="2400" dirty="0" err="1" smtClean="0">
                <a:latin typeface="Arial" pitchFamily="34" charset="0"/>
                <a:cs typeface="Arial" pitchFamily="34" charset="0"/>
              </a:rPr>
              <a:t>etc</a:t>
            </a:r>
            <a:r>
              <a:rPr lang="fr-FR" sz="2400" dirty="0" smtClean="0">
                <a:latin typeface="Arial" pitchFamily="34" charset="0"/>
                <a:cs typeface="Arial" pitchFamily="34" charset="0"/>
              </a:rPr>
              <a:t>…) en  cours  de réflexion  au niveau des Ministères de la transition écologique et de l’Agriculture …</a:t>
            </a:r>
            <a:endParaRPr lang="fr-FR" sz="24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412776"/>
            <a:ext cx="8280920" cy="4893647"/>
          </a:xfrm>
          <a:prstGeom prst="rect">
            <a:avLst/>
          </a:prstGeom>
          <a:noFill/>
        </p:spPr>
        <p:txBody>
          <a:bodyPr wrap="square" rtlCol="0">
            <a:spAutoFit/>
          </a:bodyPr>
          <a:lstStyle/>
          <a:p>
            <a:pPr algn="ctr"/>
            <a:r>
              <a:rPr lang="fr-FR" sz="2400" b="1" smtClean="0">
                <a:latin typeface="Arial" pitchFamily="34" charset="0"/>
                <a:cs typeface="Arial" pitchFamily="34" charset="0"/>
              </a:rPr>
              <a:t>Conclusion</a:t>
            </a:r>
          </a:p>
          <a:p>
            <a:r>
              <a:rPr lang="fr-FR" sz="2400" smtClean="0">
                <a:latin typeface="Arial" pitchFamily="34" charset="0"/>
                <a:cs typeface="Arial" pitchFamily="34" charset="0"/>
              </a:rPr>
              <a:t>Les recherches  en vue de l’adaptation  de l’agriculture aux effets du changement climatique et leur anticipation montrent qu’il faut prendre en compte simultanément  les effets sur l’eau,la  biodiversité et les attentes sociétales dans  les scénarios  et les modèles à proposer.</a:t>
            </a:r>
          </a:p>
          <a:p>
            <a:r>
              <a:rPr lang="fr-FR" sz="2400" smtClean="0">
                <a:latin typeface="Arial" pitchFamily="34" charset="0"/>
                <a:cs typeface="Arial" pitchFamily="34" charset="0"/>
              </a:rPr>
              <a:t>Cela   oblige de  sortir d’une vision sectorielle et  adopter une démarche transversale  et territorialisée. </a:t>
            </a:r>
          </a:p>
          <a:p>
            <a:r>
              <a:rPr lang="fr-FR" sz="2400" smtClean="0">
                <a:latin typeface="Arial" pitchFamily="34" charset="0"/>
                <a:cs typeface="Arial" pitchFamily="34" charset="0"/>
              </a:rPr>
              <a:t>Rythme des programmes d’action : fondé sur l’adhésion  volontaire des agriculteurs (programme Re-Sources, Haies…)</a:t>
            </a:r>
          </a:p>
          <a:p>
            <a:endParaRPr lang="fr-FR" sz="2400" smtClean="0">
              <a:latin typeface="Arial" pitchFamily="34" charset="0"/>
              <a:cs typeface="Arial" pitchFamily="34" charset="0"/>
            </a:endParaRPr>
          </a:p>
          <a:p>
            <a:endParaRPr lang="fr-FR" sz="240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2143116"/>
            <a:ext cx="8072494" cy="800219"/>
          </a:xfrm>
          <a:prstGeom prst="rect">
            <a:avLst/>
          </a:prstGeom>
          <a:noFill/>
        </p:spPr>
        <p:txBody>
          <a:bodyPr wrap="square" rtlCol="0">
            <a:spAutoFit/>
          </a:bodyPr>
          <a:lstStyle/>
          <a:p>
            <a:endParaRPr lang="fr-FR" dirty="0" smtClean="0"/>
          </a:p>
          <a:p>
            <a:pPr algn="ctr"/>
            <a:r>
              <a:rPr lang="fr-FR" sz="2800" b="1" dirty="0" smtClean="0"/>
              <a:t>MERCI POUR VOTRE ATTENTION</a:t>
            </a:r>
            <a:endParaRPr lang="fr-FR"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60648"/>
            <a:ext cx="8572560" cy="4801314"/>
          </a:xfrm>
          <a:prstGeom prst="rect">
            <a:avLst/>
          </a:prstGeom>
          <a:noFill/>
        </p:spPr>
        <p:txBody>
          <a:bodyPr wrap="square" rtlCol="0">
            <a:spAutoFit/>
          </a:bodyPr>
          <a:lstStyle/>
          <a:p>
            <a:pPr algn="ctr"/>
            <a:r>
              <a:rPr lang="fr-FR" b="1" smtClean="0">
                <a:latin typeface="Arial" pitchFamily="34" charset="0"/>
                <a:cs typeface="Arial" pitchFamily="34" charset="0"/>
              </a:rPr>
              <a:t>Plan  de la présentation </a:t>
            </a:r>
          </a:p>
          <a:p>
            <a:r>
              <a:rPr lang="fr-FR" b="1" smtClean="0">
                <a:latin typeface="Arial" pitchFamily="34" charset="0"/>
                <a:cs typeface="Arial" pitchFamily="34" charset="0"/>
              </a:rPr>
              <a:t>-</a:t>
            </a:r>
            <a:r>
              <a:rPr lang="fr-FR" b="1" dirty="0" smtClean="0">
                <a:latin typeface="Arial" pitchFamily="34" charset="0"/>
                <a:cs typeface="Arial" pitchFamily="34" charset="0"/>
              </a:rPr>
              <a:t>Axes  de recherches de RURALITES</a:t>
            </a:r>
          </a:p>
          <a:p>
            <a:r>
              <a:rPr lang="fr-FR" b="1" dirty="0" smtClean="0">
                <a:latin typeface="Arial" pitchFamily="34" charset="0"/>
                <a:cs typeface="Arial" pitchFamily="34" charset="0"/>
              </a:rPr>
              <a:t>-</a:t>
            </a:r>
            <a:r>
              <a:rPr lang="fr-FR" dirty="0" smtClean="0">
                <a:latin typeface="Arial" pitchFamily="34" charset="0"/>
                <a:cs typeface="Arial" pitchFamily="34" charset="0"/>
              </a:rPr>
              <a:t>Changement climatique et </a:t>
            </a:r>
            <a:r>
              <a:rPr lang="fr-FR" smtClean="0">
                <a:latin typeface="Arial" pitchFamily="34" charset="0"/>
                <a:cs typeface="Arial" pitchFamily="34" charset="0"/>
              </a:rPr>
              <a:t>agriculture:</a:t>
            </a:r>
            <a:endParaRPr lang="fr-FR" dirty="0" smtClean="0">
              <a:latin typeface="Arial" pitchFamily="34" charset="0"/>
              <a:cs typeface="Arial" pitchFamily="34" charset="0"/>
            </a:endParaRPr>
          </a:p>
          <a:p>
            <a:r>
              <a:rPr lang="fr-FR" dirty="0" smtClean="0">
                <a:latin typeface="Arial" pitchFamily="34" charset="0"/>
                <a:cs typeface="Arial" pitchFamily="34" charset="0"/>
              </a:rPr>
              <a:t>(contribution </a:t>
            </a:r>
            <a:r>
              <a:rPr lang="fr-FR" smtClean="0">
                <a:latin typeface="Arial" pitchFamily="34" charset="0"/>
                <a:cs typeface="Arial" pitchFamily="34" charset="0"/>
              </a:rPr>
              <a:t>aux GES et exposition aux effets du changement climatique), </a:t>
            </a:r>
          </a:p>
          <a:p>
            <a:r>
              <a:rPr lang="fr-FR" b="1" smtClean="0">
                <a:latin typeface="Arial" pitchFamily="34" charset="0"/>
                <a:cs typeface="Arial" pitchFamily="34" charset="0"/>
              </a:rPr>
              <a:t>- Les dynamiques   d’integration des actions  pour la préservation de la qualité de l’eau  et  des milieux  en Poitou-Charentes sous impact du changement climatique  </a:t>
            </a:r>
            <a:r>
              <a:rPr lang="fr-FR" smtClean="0">
                <a:latin typeface="Arial" pitchFamily="34" charset="0"/>
                <a:cs typeface="Arial" pitchFamily="34" charset="0"/>
              </a:rPr>
              <a:t>(Recherches menées dans le cadre du CPER 13 :  Observatoire des politiques publiques  locales dans les domaines de l’atténuation et l’adaptation au changement climatique )</a:t>
            </a:r>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r>
              <a:rPr lang="fr-FR" dirty="0" smtClean="0">
                <a:latin typeface="Arial" pitchFamily="34" charset="0"/>
                <a:cs typeface="Arial" pitchFamily="34" charset="0"/>
              </a:rPr>
              <a:t>-</a:t>
            </a:r>
            <a:r>
              <a:rPr lang="fr-FR" smtClean="0">
                <a:latin typeface="Arial" pitchFamily="34" charset="0"/>
                <a:cs typeface="Arial" pitchFamily="34" charset="0"/>
              </a:rPr>
              <a:t>Eau   en Poitou-Charentes :    fortes presions sur la ressource par l’agriculture, </a:t>
            </a:r>
            <a:endParaRPr lang="fr-FR" dirty="0" smtClean="0">
              <a:latin typeface="Arial" pitchFamily="34" charset="0"/>
              <a:cs typeface="Arial" pitchFamily="34" charset="0"/>
            </a:endParaRPr>
          </a:p>
          <a:p>
            <a:r>
              <a:rPr lang="fr-FR" dirty="0" smtClean="0">
                <a:latin typeface="Arial" pitchFamily="34" charset="0"/>
                <a:cs typeface="Arial" pitchFamily="34" charset="0"/>
              </a:rPr>
              <a:t>-Leviers d’action des territoires pour faire évoluer l’agriculture vers un modèle </a:t>
            </a:r>
            <a:r>
              <a:rPr lang="fr-FR" smtClean="0">
                <a:latin typeface="Arial" pitchFamily="34" charset="0"/>
                <a:cs typeface="Arial" pitchFamily="34" charset="0"/>
              </a:rPr>
              <a:t>plus  respectueux de l’environnement  et plus résilient face </a:t>
            </a:r>
            <a:r>
              <a:rPr lang="fr-FR" dirty="0" smtClean="0">
                <a:latin typeface="Arial" pitchFamily="34" charset="0"/>
                <a:cs typeface="Arial" pitchFamily="34" charset="0"/>
              </a:rPr>
              <a:t>au changement climatique </a:t>
            </a:r>
          </a:p>
          <a:p>
            <a:r>
              <a:rPr lang="fr-FR" smtClean="0">
                <a:latin typeface="Arial" pitchFamily="34" charset="0"/>
                <a:cs typeface="Arial" pitchFamily="34" charset="0"/>
              </a:rPr>
              <a:t>Intégration </a:t>
            </a:r>
            <a:r>
              <a:rPr lang="fr-FR" dirty="0" smtClean="0">
                <a:latin typeface="Arial" pitchFamily="34" charset="0"/>
                <a:cs typeface="Arial" pitchFamily="34" charset="0"/>
              </a:rPr>
              <a:t>de ces actions   au niveau  du territoire</a:t>
            </a:r>
          </a:p>
          <a:p>
            <a:r>
              <a:rPr lang="fr-FR" dirty="0" smtClean="0">
                <a:latin typeface="Arial" pitchFamily="34" charset="0"/>
                <a:cs typeface="Arial" pitchFamily="34" charset="0"/>
              </a:rPr>
              <a:t>-Paiement pour services environnementaux  -PES- ( exemple subvention pour réimplantation des haies…) </a:t>
            </a:r>
          </a:p>
          <a:p>
            <a:endParaRPr lang="fr-FR" b="1" dirty="0" smtClean="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57298"/>
            <a:ext cx="8929718" cy="1754326"/>
          </a:xfrm>
          <a:prstGeom prst="rect">
            <a:avLst/>
          </a:prstGeom>
        </p:spPr>
        <p:txBody>
          <a:bodyPr wrap="square">
            <a:spAutoFit/>
          </a:bodyPr>
          <a:lstStyle/>
          <a:p>
            <a:r>
              <a:rPr lang="fr-FR" dirty="0" smtClean="0"/>
              <a:t>L’une des spécificités de RURALITES est de s’intéresser aux Territoires, depuis leurs matérialités physiques et environnementales, jusqu’à leurs acteurs et </a:t>
            </a:r>
            <a:r>
              <a:rPr lang="fr-FR" smtClean="0"/>
              <a:t>leurs interactions dans la mise en œuvre des  politiques publiques  territoriales et environnementales. </a:t>
            </a:r>
            <a:endParaRPr lang="fr-FR" dirty="0" smtClean="0"/>
          </a:p>
          <a:p>
            <a:r>
              <a:rPr lang="fr-FR" dirty="0" smtClean="0"/>
              <a:t> </a:t>
            </a:r>
            <a:r>
              <a:rPr lang="fr-FR" smtClean="0"/>
              <a:t>Recherche organiséen 3 axes. Dans chacun des axes, 3champs seront particulièrement travaillése, </a:t>
            </a:r>
            <a:r>
              <a:rPr lang="fr-FR" dirty="0" smtClean="0"/>
              <a:t>sans s’interdire d’explorer de nouvelles voies,</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857224" y="3071810"/>
            <a:ext cx="4660383" cy="3467365"/>
          </a:xfrm>
          <a:prstGeom prst="rect">
            <a:avLst/>
          </a:prstGeom>
          <a:noFill/>
          <a:ln w="9525">
            <a:noFill/>
            <a:miter lim="800000"/>
            <a:headEnd/>
            <a:tailEnd/>
          </a:ln>
        </p:spPr>
      </p:pic>
      <p:sp>
        <p:nvSpPr>
          <p:cNvPr id="4" name="ZoneTexte 3"/>
          <p:cNvSpPr txBox="1"/>
          <p:nvPr/>
        </p:nvSpPr>
        <p:spPr>
          <a:xfrm>
            <a:off x="0" y="0"/>
            <a:ext cx="8463884" cy="1384995"/>
          </a:xfrm>
          <a:prstGeom prst="rect">
            <a:avLst/>
          </a:prstGeom>
          <a:noFill/>
        </p:spPr>
        <p:txBody>
          <a:bodyPr wrap="square" rtlCol="0">
            <a:spAutoFit/>
          </a:bodyPr>
          <a:lstStyle/>
          <a:p>
            <a:r>
              <a:rPr lang="fr-FR" sz="1400" b="1" dirty="0" smtClean="0">
                <a:latin typeface="Arial" pitchFamily="34" charset="0"/>
                <a:cs typeface="Arial" pitchFamily="34" charset="0"/>
              </a:rPr>
              <a:t>EA RURALITES (Rural Urbain Liens Territoire, Environnement </a:t>
            </a:r>
            <a:r>
              <a:rPr lang="fr-FR" sz="1400" b="1" dirty="0" err="1" smtClean="0">
                <a:latin typeface="Arial" pitchFamily="34" charset="0"/>
                <a:cs typeface="Arial" pitchFamily="34" charset="0"/>
              </a:rPr>
              <a:t>Socité</a:t>
            </a:r>
            <a:r>
              <a:rPr lang="fr-FR" sz="1400" b="1" dirty="0" smtClean="0">
                <a:latin typeface="Arial" pitchFamily="34" charset="0"/>
                <a:cs typeface="Arial" pitchFamily="34" charset="0"/>
              </a:rPr>
              <a:t>)  ED: </a:t>
            </a:r>
            <a:r>
              <a:rPr lang="fr-FR" sz="1400" i="1" dirty="0" smtClean="0"/>
              <a:t>Sciences de la Société, Territoires, Sciences Economiques et de Gestion (</a:t>
            </a:r>
            <a:r>
              <a:rPr lang="fr-FR" sz="1400" i="1" smtClean="0"/>
              <a:t>SSTSEG)</a:t>
            </a:r>
            <a:r>
              <a:rPr lang="fr-FR" sz="1400" b="1" smtClean="0">
                <a:latin typeface="Arial" pitchFamily="34" charset="0"/>
                <a:cs typeface="Arial" pitchFamily="34" charset="0"/>
              </a:rPr>
              <a:t>, membre de la Fédération Territoire</a:t>
            </a:r>
            <a:endParaRPr lang="fr-FR" sz="1400" b="1" dirty="0" smtClean="0">
              <a:latin typeface="Arial" pitchFamily="34" charset="0"/>
              <a:cs typeface="Arial" pitchFamily="34" charset="0"/>
            </a:endParaRPr>
          </a:p>
          <a:p>
            <a:r>
              <a:rPr lang="fr-FR" sz="1400" b="1" dirty="0" smtClean="0">
                <a:latin typeface="Arial" pitchFamily="34" charset="0"/>
                <a:cs typeface="Arial" pitchFamily="34" charset="0"/>
              </a:rPr>
              <a:t>Master GAED </a:t>
            </a:r>
            <a:r>
              <a:rPr lang="fr-FR" sz="1400" dirty="0" smtClean="0"/>
              <a:t>Géographie, aménagement, environnement et développement</a:t>
            </a:r>
            <a:endParaRPr lang="fr-FR" sz="1400" b="1" dirty="0" smtClean="0">
              <a:latin typeface="Arial" pitchFamily="34" charset="0"/>
              <a:cs typeface="Arial" pitchFamily="34" charset="0"/>
            </a:endParaRPr>
          </a:p>
          <a:p>
            <a:r>
              <a:rPr lang="fr-FR" sz="1400" b="1" dirty="0" smtClean="0">
                <a:latin typeface="Arial" pitchFamily="34" charset="0"/>
                <a:cs typeface="Arial" pitchFamily="34" charset="0"/>
              </a:rPr>
              <a:t>9 enseignants-chercheurs </a:t>
            </a:r>
          </a:p>
          <a:p>
            <a:r>
              <a:rPr lang="fr-FR" sz="1400" b="1" dirty="0" smtClean="0">
                <a:latin typeface="Arial" pitchFamily="34" charset="0"/>
                <a:cs typeface="Arial" pitchFamily="34" charset="0"/>
              </a:rPr>
              <a:t>17 chercheurs  associés </a:t>
            </a:r>
          </a:p>
          <a:p>
            <a:r>
              <a:rPr lang="fr-FR" sz="1400" b="1" dirty="0" smtClean="0">
                <a:latin typeface="Arial" pitchFamily="34" charset="0"/>
                <a:cs typeface="Arial" pitchFamily="34" charset="0"/>
              </a:rPr>
              <a:t>25 doctorants</a:t>
            </a:r>
            <a:endParaRPr lang="fr-FR" sz="1400" b="1" dirty="0">
              <a:latin typeface="Arial" pitchFamily="34" charset="0"/>
              <a:cs typeface="Arial" pitchFamily="34" charset="0"/>
            </a:endParaRPr>
          </a:p>
        </p:txBody>
      </p:sp>
      <p:sp>
        <p:nvSpPr>
          <p:cNvPr id="5" name="Ellipse 4"/>
          <p:cNvSpPr/>
          <p:nvPr/>
        </p:nvSpPr>
        <p:spPr>
          <a:xfrm>
            <a:off x="0" y="3286124"/>
            <a:ext cx="2849540" cy="252028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643570" y="3500438"/>
            <a:ext cx="3286148" cy="2585323"/>
          </a:xfrm>
          <a:prstGeom prst="rect">
            <a:avLst/>
          </a:prstGeom>
          <a:noFill/>
        </p:spPr>
        <p:txBody>
          <a:bodyPr wrap="square" rtlCol="0">
            <a:spAutoFit/>
          </a:bodyPr>
          <a:lstStyle/>
          <a:p>
            <a:r>
              <a:rPr lang="fr-FR" b="1" dirty="0" smtClean="0"/>
              <a:t> + Programme  CPER 13 INSECT</a:t>
            </a:r>
            <a:r>
              <a:rPr lang="fr-FR" dirty="0" smtClean="0"/>
              <a:t>, sous axe Observatoire des politiques publiques locales  dans le domaine de l’atténuation et de  l’adaptation  au changement climatique ( 3 entrées: Agriculture, Eau Energie)</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5536" y="0"/>
            <a:ext cx="8038502" cy="3717032"/>
          </a:xfrm>
          <a:prstGeom prst="rect">
            <a:avLst/>
          </a:prstGeom>
          <a:noFill/>
          <a:ln w="9525">
            <a:noFill/>
            <a:miter lim="800000"/>
            <a:headEnd/>
            <a:tailEnd/>
          </a:ln>
          <a:effectLst/>
        </p:spPr>
      </p:pic>
      <p:pic>
        <p:nvPicPr>
          <p:cNvPr id="16" name="Imag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8596" y="3713639"/>
            <a:ext cx="1651618" cy="3144361"/>
          </a:xfrm>
          <a:prstGeom prst="rect">
            <a:avLst/>
          </a:prstGeom>
        </p:spPr>
      </p:pic>
      <p:pic>
        <p:nvPicPr>
          <p:cNvPr id="17" name="Image 1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00627" y="4221088"/>
            <a:ext cx="2961201" cy="2373463"/>
          </a:xfrm>
          <a:prstGeom prst="rect">
            <a:avLst/>
          </a:prstGeom>
        </p:spPr>
      </p:pic>
      <p:sp>
        <p:nvSpPr>
          <p:cNvPr id="18" name="ZoneTexte 17"/>
          <p:cNvSpPr txBox="1"/>
          <p:nvPr/>
        </p:nvSpPr>
        <p:spPr>
          <a:xfrm>
            <a:off x="2285984" y="4143380"/>
            <a:ext cx="2571768" cy="2831544"/>
          </a:xfrm>
          <a:prstGeom prst="rect">
            <a:avLst/>
          </a:prstGeom>
          <a:noFill/>
        </p:spPr>
        <p:txBody>
          <a:bodyPr wrap="square" rtlCol="0">
            <a:spAutoFit/>
          </a:bodyPr>
          <a:lstStyle/>
          <a:p>
            <a:r>
              <a:rPr lang="fr-FR" dirty="0" smtClean="0"/>
              <a:t>3 Milieux touchés: Sol, eau, vivant</a:t>
            </a:r>
          </a:p>
          <a:p>
            <a:r>
              <a:rPr lang="fr-FR" dirty="0" smtClean="0">
                <a:solidFill>
                  <a:srgbClr val="3B9D92"/>
                </a:solidFill>
                <a:latin typeface="Arial" charset="0"/>
                <a:ea typeface="Arial" charset="0"/>
                <a:cs typeface="Arial" charset="0"/>
              </a:rPr>
              <a:t>Constat: Une augmentation de la</a:t>
            </a:r>
          </a:p>
          <a:p>
            <a:r>
              <a:rPr lang="fr-FR" dirty="0" smtClean="0">
                <a:solidFill>
                  <a:srgbClr val="3B9D92"/>
                </a:solidFill>
                <a:latin typeface="Arial" charset="0"/>
                <a:ea typeface="Arial" charset="0"/>
                <a:cs typeface="Arial" charset="0"/>
              </a:rPr>
              <a:t> sécheresse</a:t>
            </a:r>
          </a:p>
          <a:p>
            <a:r>
              <a:rPr lang="fr-FR" dirty="0">
                <a:solidFill>
                  <a:srgbClr val="3B9D92"/>
                </a:solidFill>
                <a:latin typeface="Arial" charset="0"/>
                <a:ea typeface="Arial" charset="0"/>
                <a:cs typeface="Arial" charset="0"/>
              </a:rPr>
              <a:t> </a:t>
            </a:r>
            <a:r>
              <a:rPr lang="fr-FR" smtClean="0">
                <a:solidFill>
                  <a:srgbClr val="3B9D92"/>
                </a:solidFill>
                <a:latin typeface="Arial" charset="0"/>
                <a:ea typeface="Arial" charset="0"/>
                <a:cs typeface="Arial" charset="0"/>
              </a:rPr>
              <a:t>des </a:t>
            </a:r>
            <a:r>
              <a:rPr lang="fr-FR" dirty="0" smtClean="0">
                <a:solidFill>
                  <a:srgbClr val="3B9D92"/>
                </a:solidFill>
                <a:latin typeface="Arial" charset="0"/>
                <a:ea typeface="Arial" charset="0"/>
                <a:cs typeface="Arial" charset="0"/>
              </a:rPr>
              <a:t>sols de l’ordre de 7%</a:t>
            </a:r>
            <a:r>
              <a:rPr lang="fr-FR" sz="2000" dirty="0" smtClean="0">
                <a:solidFill>
                  <a:srgbClr val="3B9D92"/>
                </a:solidFill>
                <a:latin typeface="Arial" charset="0"/>
                <a:ea typeface="Arial" charset="0"/>
                <a:cs typeface="Arial" charset="0"/>
              </a:rPr>
              <a:t>depuis 40 ans</a:t>
            </a:r>
            <a:br>
              <a:rPr lang="fr-FR" sz="2000" dirty="0" smtClean="0">
                <a:solidFill>
                  <a:srgbClr val="3B9D92"/>
                </a:solidFill>
                <a:latin typeface="Arial" charset="0"/>
                <a:ea typeface="Arial" charset="0"/>
                <a:cs typeface="Arial" charset="0"/>
              </a:rPr>
            </a:br>
            <a:r>
              <a:rPr lang="fr-FR" sz="1600" i="1" dirty="0" smtClean="0">
                <a:solidFill>
                  <a:srgbClr val="3B9D92"/>
                </a:solidFill>
                <a:latin typeface="Arial"/>
                <a:cs typeface="Arial"/>
              </a:rPr>
              <a:t>(chapitre « Climat » – H. Le </a:t>
            </a:r>
            <a:r>
              <a:rPr lang="fr-FR" sz="1600" i="1" dirty="0" err="1" smtClean="0">
                <a:solidFill>
                  <a:srgbClr val="3B9D92"/>
                </a:solidFill>
                <a:latin typeface="Arial"/>
                <a:cs typeface="Arial"/>
              </a:rPr>
              <a:t>Treut</a:t>
            </a:r>
            <a:r>
              <a:rPr lang="fr-FR" sz="1600" i="1" dirty="0" smtClean="0">
                <a:solidFill>
                  <a:srgbClr val="3B9D92"/>
                </a:solidFill>
                <a:latin typeface="Arial"/>
                <a:cs typeface="Arial"/>
              </a:rPr>
              <a:t>)</a:t>
            </a:r>
            <a:endParaRPr lang="fr-FR" sz="1600" dirty="0" smtClean="0">
              <a:solidFill>
                <a:srgbClr val="3B9D92"/>
              </a:solidFill>
              <a:latin typeface="Arial" charset="0"/>
              <a:ea typeface="Arial" charset="0"/>
              <a:cs typeface="Arial" charset="0"/>
            </a:endParaRPr>
          </a:p>
          <a:p>
            <a:endParaRPr lang="fr-FR" dirty="0"/>
          </a:p>
        </p:txBody>
      </p:sp>
      <p:sp>
        <p:nvSpPr>
          <p:cNvPr id="6" name="ZoneTexte 5"/>
          <p:cNvSpPr txBox="1"/>
          <p:nvPr/>
        </p:nvSpPr>
        <p:spPr>
          <a:xfrm>
            <a:off x="395536" y="3284984"/>
            <a:ext cx="2304256" cy="276999"/>
          </a:xfrm>
          <a:prstGeom prst="rect">
            <a:avLst/>
          </a:prstGeom>
          <a:noFill/>
        </p:spPr>
        <p:txBody>
          <a:bodyPr wrap="square" rtlCol="0">
            <a:spAutoFit/>
          </a:bodyPr>
          <a:lstStyle/>
          <a:p>
            <a:r>
              <a:rPr lang="fr-FR" sz="1200" b="1" smtClean="0"/>
              <a:t>Mais ugmentation de l’Etp</a:t>
            </a:r>
            <a:endParaRPr lang="fr-FR" sz="1200" b="1"/>
          </a:p>
        </p:txBody>
      </p:sp>
      <p:sp>
        <p:nvSpPr>
          <p:cNvPr id="7" name="ZoneTexte 6"/>
          <p:cNvSpPr txBox="1"/>
          <p:nvPr/>
        </p:nvSpPr>
        <p:spPr>
          <a:xfrm>
            <a:off x="5724128" y="6488668"/>
            <a:ext cx="2880320" cy="369332"/>
          </a:xfrm>
          <a:prstGeom prst="rect">
            <a:avLst/>
          </a:prstGeom>
          <a:noFill/>
        </p:spPr>
        <p:txBody>
          <a:bodyPr wrap="square" rtlCol="0">
            <a:spAutoFit/>
          </a:bodyPr>
          <a:lstStyle/>
          <a:p>
            <a:r>
              <a:rPr lang="fr-FR" sz="1200" smtClean="0"/>
              <a:t>Source: Rapport AcclimaTerra 2018</a:t>
            </a:r>
            <a:r>
              <a:rPr lang="fr-FR" smtClean="0"/>
              <a:t> </a:t>
            </a:r>
            <a:endParaRPr lang="fr-FR"/>
          </a:p>
        </p:txBody>
      </p:sp>
      <p:sp>
        <p:nvSpPr>
          <p:cNvPr id="8" name="ZoneTexte 7"/>
          <p:cNvSpPr txBox="1"/>
          <p:nvPr/>
        </p:nvSpPr>
        <p:spPr>
          <a:xfrm>
            <a:off x="5148064" y="3573016"/>
            <a:ext cx="3600400" cy="738664"/>
          </a:xfrm>
          <a:prstGeom prst="rect">
            <a:avLst/>
          </a:prstGeom>
          <a:noFill/>
        </p:spPr>
        <p:txBody>
          <a:bodyPr wrap="square" rtlCol="0">
            <a:spAutoFit/>
          </a:bodyPr>
          <a:lstStyle/>
          <a:p>
            <a:r>
              <a:rPr lang="fr-FR" sz="1400" b="1" smtClean="0"/>
              <a:t>Agriculture et pêche en Nouvelle Aquitaine  =  27% des émisssions de GES </a:t>
            </a:r>
            <a:endParaRPr lang="fr-FR" sz="1400" b="1"/>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3653462"/>
            <a:ext cx="3851919" cy="3204538"/>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7944" y="3429000"/>
            <a:ext cx="4748012" cy="3089484"/>
          </a:xfrm>
          <a:prstGeom prst="rect">
            <a:avLst/>
          </a:prstGeom>
        </p:spPr>
      </p:pic>
      <p:sp>
        <p:nvSpPr>
          <p:cNvPr id="4" name="ZoneTexte 3"/>
          <p:cNvSpPr txBox="1"/>
          <p:nvPr/>
        </p:nvSpPr>
        <p:spPr>
          <a:xfrm>
            <a:off x="0" y="260648"/>
            <a:ext cx="8643966" cy="3477875"/>
          </a:xfrm>
          <a:prstGeom prst="rect">
            <a:avLst/>
          </a:prstGeom>
          <a:noFill/>
        </p:spPr>
        <p:txBody>
          <a:bodyPr wrap="square" rtlCol="0">
            <a:spAutoFit/>
          </a:bodyPr>
          <a:lstStyle/>
          <a:p>
            <a:pPr lvl="0" algn="ctr"/>
            <a:r>
              <a:rPr lang="fr-FR" b="1" smtClean="0"/>
              <a:t>IMPACT DU CC DANS LES TERRITOIRES LOCAUX</a:t>
            </a:r>
          </a:p>
          <a:p>
            <a:pPr algn="ctr"/>
            <a:r>
              <a:rPr lang="fr-FR" b="1" smtClean="0">
                <a:solidFill>
                  <a:srgbClr val="0070C0"/>
                </a:solidFill>
              </a:rPr>
              <a:t>DIAGNOSTIC DE </a:t>
            </a:r>
            <a:r>
              <a:rPr lang="fr-FR" b="1" dirty="0" smtClean="0">
                <a:solidFill>
                  <a:srgbClr val="0070C0"/>
                </a:solidFill>
              </a:rPr>
              <a:t>TERRITOIRE</a:t>
            </a:r>
          </a:p>
          <a:p>
            <a:r>
              <a:rPr lang="fr-FR" dirty="0" smtClean="0"/>
              <a:t> </a:t>
            </a:r>
            <a:r>
              <a:rPr lang="fr-FR" b="1" dirty="0" smtClean="0"/>
              <a:t>Connaître et évaluer ses vulnérabilités a</a:t>
            </a:r>
            <a:r>
              <a:rPr lang="fr-FR" b="1" dirty="0" smtClean="0">
                <a:solidFill>
                  <a:srgbClr val="FF0000"/>
                </a:solidFill>
              </a:rPr>
              <a:t>ctuelles</a:t>
            </a:r>
            <a:r>
              <a:rPr lang="fr-FR" b="1" dirty="0" smtClean="0"/>
              <a:t> </a:t>
            </a:r>
            <a:r>
              <a:rPr lang="fr-FR" b="1" dirty="0" smtClean="0">
                <a:solidFill>
                  <a:srgbClr val="FF0000"/>
                </a:solidFill>
              </a:rPr>
              <a:t>(+ pressions anthropiques) </a:t>
            </a:r>
            <a:r>
              <a:rPr lang="fr-FR" dirty="0" smtClean="0"/>
              <a:t> et</a:t>
            </a:r>
            <a:r>
              <a:rPr lang="fr-FR" b="1" dirty="0" smtClean="0"/>
              <a:t> futures  en lien avec le CC </a:t>
            </a:r>
            <a:r>
              <a:rPr lang="fr-FR" dirty="0" smtClean="0"/>
              <a:t>( impacts locaux du CC)</a:t>
            </a:r>
          </a:p>
          <a:p>
            <a:r>
              <a:rPr lang="fr-FR" b="1" dirty="0" smtClean="0"/>
              <a:t>Réduire les vulnérabilité </a:t>
            </a:r>
            <a:r>
              <a:rPr lang="fr-FR" dirty="0" smtClean="0"/>
              <a:t>et améliorer la résilience  en ayant identifié  les cibles et </a:t>
            </a:r>
            <a:r>
              <a:rPr lang="fr-FR" smtClean="0"/>
              <a:t>les causes  pour chaque  </a:t>
            </a:r>
            <a:r>
              <a:rPr lang="fr-FR" dirty="0" smtClean="0"/>
              <a:t>secteur: Eau,  Forêts, Biodiversité, Infrastructures ……</a:t>
            </a:r>
          </a:p>
          <a:p>
            <a:r>
              <a:rPr lang="fr-FR" smtClean="0">
                <a:latin typeface="Arial" charset="0"/>
                <a:ea typeface="Arial" charset="0"/>
                <a:cs typeface="Arial" charset="0"/>
              </a:rPr>
              <a:t>Une évolution  à impacts  négatifs sur  </a:t>
            </a:r>
            <a:r>
              <a:rPr lang="fr-FR" dirty="0" smtClean="0">
                <a:latin typeface="Arial" charset="0"/>
                <a:ea typeface="Arial" charset="0"/>
                <a:cs typeface="Arial" charset="0"/>
              </a:rPr>
              <a:t>la qualité de l’air, </a:t>
            </a:r>
            <a:r>
              <a:rPr lang="fr-FR" smtClean="0">
                <a:latin typeface="Arial" charset="0"/>
                <a:ea typeface="Arial" charset="0"/>
                <a:cs typeface="Arial" charset="0"/>
              </a:rPr>
              <a:t>de l’eau, des sols  </a:t>
            </a:r>
            <a:r>
              <a:rPr lang="fr-FR" dirty="0" smtClean="0">
                <a:latin typeface="Arial" charset="0"/>
                <a:ea typeface="Arial" charset="0"/>
                <a:cs typeface="Arial" charset="0"/>
              </a:rPr>
              <a:t>d</a:t>
            </a:r>
            <a:r>
              <a:rPr lang="fr-FR" smtClean="0">
                <a:latin typeface="Arial" charset="0"/>
                <a:ea typeface="Arial" charset="0"/>
                <a:cs typeface="Arial" charset="0"/>
              </a:rPr>
              <a:t>es </a:t>
            </a:r>
            <a:r>
              <a:rPr lang="fr-FR" dirty="0" smtClean="0">
                <a:latin typeface="Arial" charset="0"/>
                <a:ea typeface="Arial" charset="0"/>
                <a:cs typeface="Arial" charset="0"/>
              </a:rPr>
              <a:t>forêts, la </a:t>
            </a:r>
            <a:r>
              <a:rPr lang="fr-FR" smtClean="0">
                <a:latin typeface="Arial" charset="0"/>
                <a:ea typeface="Arial" charset="0"/>
                <a:cs typeface="Arial" charset="0"/>
              </a:rPr>
              <a:t>biodiversité … </a:t>
            </a:r>
            <a:endParaRPr lang="fr-FR" dirty="0" smtClean="0"/>
          </a:p>
          <a:p>
            <a:pPr lvl="0"/>
            <a:r>
              <a:rPr lang="fr-FR" sz="2000" b="1" smtClean="0"/>
              <a:t>       Préserver </a:t>
            </a:r>
            <a:r>
              <a:rPr lang="fr-FR" sz="2000" b="1" dirty="0" smtClean="0"/>
              <a:t>la qualité des milieux (pour la biodiversité et les services </a:t>
            </a:r>
            <a:r>
              <a:rPr lang="fr-FR" sz="2000" b="1" dirty="0" err="1" smtClean="0"/>
              <a:t>écosystémiques</a:t>
            </a:r>
            <a:r>
              <a:rPr lang="fr-FR" sz="2000" b="1" dirty="0" smtClean="0"/>
              <a:t>) et les ressources…</a:t>
            </a:r>
          </a:p>
          <a:p>
            <a:endParaRPr lang="fr-FR" dirty="0"/>
          </a:p>
        </p:txBody>
      </p:sp>
      <p:sp>
        <p:nvSpPr>
          <p:cNvPr id="5" name="ZoneTexte 4"/>
          <p:cNvSpPr txBox="1"/>
          <p:nvPr/>
        </p:nvSpPr>
        <p:spPr>
          <a:xfrm>
            <a:off x="4355976" y="6525344"/>
            <a:ext cx="3960440" cy="276999"/>
          </a:xfrm>
          <a:prstGeom prst="rect">
            <a:avLst/>
          </a:prstGeom>
          <a:noFill/>
        </p:spPr>
        <p:txBody>
          <a:bodyPr wrap="square" rtlCol="0">
            <a:spAutoFit/>
          </a:bodyPr>
          <a:lstStyle/>
          <a:p>
            <a:r>
              <a:rPr lang="fr-FR" sz="1200" smtClean="0"/>
              <a:t>Source : AcclimaTerra 2018</a:t>
            </a:r>
            <a:endParaRPr lang="fr-FR" sz="1200"/>
          </a:p>
        </p:txBody>
      </p:sp>
      <p:sp>
        <p:nvSpPr>
          <p:cNvPr id="6" name="Flèche droite 5"/>
          <p:cNvSpPr/>
          <p:nvPr/>
        </p:nvSpPr>
        <p:spPr>
          <a:xfrm>
            <a:off x="0" y="2852936"/>
            <a:ext cx="53955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214313" y="1071563"/>
            <a:ext cx="4747224" cy="4214825"/>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a:stretch>
            <a:fillRect/>
          </a:stretch>
        </p:blipFill>
        <p:spPr bwMode="auto">
          <a:xfrm>
            <a:off x="5000628" y="0"/>
            <a:ext cx="3714776" cy="4982420"/>
          </a:xfrm>
          <a:prstGeom prst="rect">
            <a:avLst/>
          </a:prstGeom>
          <a:noFill/>
          <a:ln w="9525">
            <a:noFill/>
            <a:miter lim="800000"/>
            <a:headEnd/>
            <a:tailEnd/>
          </a:ln>
        </p:spPr>
      </p:pic>
      <p:sp>
        <p:nvSpPr>
          <p:cNvPr id="15" name="ZoneTexte 14"/>
          <p:cNvSpPr txBox="1"/>
          <p:nvPr/>
        </p:nvSpPr>
        <p:spPr>
          <a:xfrm>
            <a:off x="6072198" y="5143512"/>
            <a:ext cx="2736304" cy="1015663"/>
          </a:xfrm>
          <a:prstGeom prst="rect">
            <a:avLst/>
          </a:prstGeom>
          <a:noFill/>
        </p:spPr>
        <p:txBody>
          <a:bodyPr wrap="square" rtlCol="0">
            <a:spAutoFit/>
          </a:bodyPr>
          <a:lstStyle/>
          <a:p>
            <a:r>
              <a:rPr lang="fr-FR" sz="1200" dirty="0" smtClean="0"/>
              <a:t>Carte de l'état écologique des masses d'eau de surface en Nouvelle-Aquitaine (contact : ORE Poitou-Charentes, devenu ARB NA).</a:t>
            </a:r>
          </a:p>
        </p:txBody>
      </p:sp>
      <p:sp>
        <p:nvSpPr>
          <p:cNvPr id="5" name="ZoneTexte 4"/>
          <p:cNvSpPr txBox="1"/>
          <p:nvPr/>
        </p:nvSpPr>
        <p:spPr>
          <a:xfrm>
            <a:off x="428596" y="5929330"/>
            <a:ext cx="3786214" cy="307777"/>
          </a:xfrm>
          <a:prstGeom prst="rect">
            <a:avLst/>
          </a:prstGeom>
          <a:noFill/>
        </p:spPr>
        <p:txBody>
          <a:bodyPr wrap="square" rtlCol="0">
            <a:spAutoFit/>
          </a:bodyPr>
          <a:lstStyle/>
          <a:p>
            <a:r>
              <a:rPr lang="fr-FR" sz="1400" dirty="0" smtClean="0">
                <a:latin typeface="Arial" pitchFamily="34" charset="0"/>
                <a:cs typeface="Arial" pitchFamily="34" charset="0"/>
              </a:rPr>
              <a:t>Source:  2</a:t>
            </a:r>
            <a:r>
              <a:rPr lang="fr-FR" sz="1400" baseline="30000" dirty="0" smtClean="0">
                <a:latin typeface="Arial" pitchFamily="34" charset="0"/>
                <a:cs typeface="Arial" pitchFamily="34" charset="0"/>
              </a:rPr>
              <a:t>ème</a:t>
            </a:r>
            <a:r>
              <a:rPr lang="fr-FR" sz="1400" dirty="0" smtClean="0">
                <a:latin typeface="Arial" pitchFamily="34" charset="0"/>
                <a:cs typeface="Arial" pitchFamily="34" charset="0"/>
              </a:rPr>
              <a:t> Rapport </a:t>
            </a:r>
            <a:r>
              <a:rPr lang="fr-FR" sz="1400" dirty="0" err="1" smtClean="0">
                <a:latin typeface="Arial" pitchFamily="34" charset="0"/>
                <a:cs typeface="Arial" pitchFamily="34" charset="0"/>
              </a:rPr>
              <a:t>AcclimaTerra</a:t>
            </a:r>
            <a:r>
              <a:rPr lang="fr-FR" sz="1400" dirty="0" smtClean="0">
                <a:latin typeface="Arial" pitchFamily="34" charset="0"/>
                <a:cs typeface="Arial" pitchFamily="34" charset="0"/>
              </a:rPr>
              <a:t> 2018</a:t>
            </a:r>
            <a:endParaRPr lang="fr-F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260648"/>
            <a:ext cx="8784976" cy="4431983"/>
          </a:xfrm>
          <a:prstGeom prst="rect">
            <a:avLst/>
          </a:prstGeom>
          <a:noFill/>
        </p:spPr>
        <p:txBody>
          <a:bodyPr wrap="square" rtlCol="0">
            <a:spAutoFit/>
          </a:bodyPr>
          <a:lstStyle/>
          <a:p>
            <a:r>
              <a:rPr lang="fr-FR" sz="2000" b="1" smtClean="0">
                <a:latin typeface="Arial" pitchFamily="34" charset="0"/>
                <a:cs typeface="Arial" pitchFamily="34" charset="0"/>
              </a:rPr>
              <a:t>Agir sur l’activité agricole par le biais des nouvelles compétences des territoires….</a:t>
            </a:r>
          </a:p>
          <a:p>
            <a:endParaRPr lang="fr-FR" smtClean="0"/>
          </a:p>
          <a:p>
            <a:r>
              <a:rPr lang="fr-FR" sz="1600" b="1" smtClean="0"/>
              <a:t>Loi NOTRe (2015) </a:t>
            </a:r>
            <a:r>
              <a:rPr lang="fr-FR" sz="1600" smtClean="0"/>
              <a:t>, permet des compétences optionnelles aux EPCI </a:t>
            </a:r>
            <a:r>
              <a:rPr lang="fr-FR" sz="1600" smtClean="0">
                <a:solidFill>
                  <a:srgbClr val="FF0000"/>
                </a:solidFill>
              </a:rPr>
              <a:t>(dont eau potable)</a:t>
            </a:r>
          </a:p>
          <a:p>
            <a:r>
              <a:rPr lang="fr-FR" sz="1600" b="1" smtClean="0"/>
              <a:t> Loi MAPTAM du 27 janvier 2014 : loi de modernisation de l’action publique territoriale et d’affirmation des métropoles</a:t>
            </a:r>
          </a:p>
          <a:p>
            <a:r>
              <a:rPr lang="fr-FR" sz="1600" smtClean="0"/>
              <a:t> Création de la compétence GEMAPI  comprenant les items :</a:t>
            </a:r>
          </a:p>
          <a:p>
            <a:r>
              <a:rPr lang="fr-FR" sz="1600" smtClean="0"/>
              <a:t>-</a:t>
            </a:r>
            <a:r>
              <a:rPr lang="fr-FR" sz="1600" b="1" smtClean="0">
                <a:solidFill>
                  <a:srgbClr val="FF0000"/>
                </a:solidFill>
              </a:rPr>
              <a:t>L'aménagement d'un bassin ou d'une fraction de bassin hydrographique </a:t>
            </a:r>
            <a:r>
              <a:rPr lang="fr-FR" sz="1600" smtClean="0"/>
              <a:t>;</a:t>
            </a:r>
          </a:p>
          <a:p>
            <a:r>
              <a:rPr lang="fr-FR" sz="1600" smtClean="0"/>
              <a:t>- </a:t>
            </a:r>
            <a:r>
              <a:rPr lang="fr-FR" sz="1600" smtClean="0">
                <a:solidFill>
                  <a:srgbClr val="FF0000"/>
                </a:solidFill>
              </a:rPr>
              <a:t>L'entretien et l'aménagement d'un cours d'eau, canal, lac ou plan d'eau</a:t>
            </a:r>
            <a:r>
              <a:rPr lang="fr-FR" sz="1600" smtClean="0"/>
              <a:t>, y compris les accès à ce cours d'eau, à ce canal, à ce lac ou à ce plan d'eau ;</a:t>
            </a:r>
          </a:p>
          <a:p>
            <a:r>
              <a:rPr lang="fr-FR" sz="1600" smtClean="0"/>
              <a:t>-La défense contre les inondations et contre la mer ;</a:t>
            </a:r>
          </a:p>
          <a:p>
            <a:pPr>
              <a:buFontTx/>
              <a:buChar char="-"/>
            </a:pPr>
            <a:r>
              <a:rPr lang="fr-FR" sz="1600" b="1" smtClean="0">
                <a:solidFill>
                  <a:srgbClr val="FF0000"/>
                </a:solidFill>
              </a:rPr>
              <a:t>La protection et la restauration des sites, des écosystèmes aquatiques et des zones humides ainsi que des formations boisées riveraines.</a:t>
            </a:r>
          </a:p>
          <a:p>
            <a:pPr>
              <a:buFontTx/>
              <a:buChar char="-"/>
            </a:pPr>
            <a:r>
              <a:rPr lang="fr-FR" sz="1600" b="1" smtClean="0">
                <a:solidFill>
                  <a:srgbClr val="FF0000"/>
                </a:solidFill>
              </a:rPr>
              <a:t>-</a:t>
            </a:r>
            <a:r>
              <a:rPr lang="fr-FR" sz="1600" b="1" smtClean="0"/>
              <a:t> la loi du 8 août 2016 pour la reconquête de la biodiversité, de la nature et des paysages</a:t>
            </a:r>
            <a:r>
              <a:rPr lang="fr-FR" sz="1600" smtClean="0"/>
              <a:t>  + GrenelleII 2010</a:t>
            </a:r>
          </a:p>
          <a:p>
            <a:pPr>
              <a:buFontTx/>
              <a:buChar char="-"/>
            </a:pPr>
            <a:r>
              <a:rPr lang="fr-FR" sz="1600" b="1" smtClean="0">
                <a:solidFill>
                  <a:srgbClr val="FF0000"/>
                </a:solidFill>
              </a:rPr>
              <a:t>Intégration des Trames vertes et bleues dans les doc. de planification (SCoT, SRADDET, PLUI</a:t>
            </a:r>
          </a:p>
        </p:txBody>
      </p:sp>
      <p:sp>
        <p:nvSpPr>
          <p:cNvPr id="4" name="Flèche vers le bas 3"/>
          <p:cNvSpPr/>
          <p:nvPr/>
        </p:nvSpPr>
        <p:spPr>
          <a:xfrm>
            <a:off x="3995936" y="4437112"/>
            <a:ext cx="45719" cy="432048"/>
          </a:xfrm>
          <a:prstGeom prst="down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611560" y="5013176"/>
            <a:ext cx="6984776" cy="1200329"/>
          </a:xfrm>
          <a:prstGeom prst="rect">
            <a:avLst/>
          </a:prstGeom>
          <a:noFill/>
        </p:spPr>
        <p:txBody>
          <a:bodyPr wrap="square" rtlCol="0">
            <a:spAutoFit/>
          </a:bodyPr>
          <a:lstStyle/>
          <a:p>
            <a:pPr algn="ctr"/>
            <a:r>
              <a:rPr lang="fr-FR" b="1" smtClean="0">
                <a:latin typeface="Arial Narrow" pitchFamily="34" charset="0"/>
                <a:cs typeface="Arial" pitchFamily="34" charset="0"/>
              </a:rPr>
              <a:t>Actions des collectivités territoriales en vue de la  </a:t>
            </a:r>
          </a:p>
          <a:p>
            <a:pPr algn="ctr"/>
            <a:r>
              <a:rPr lang="fr-FR" b="1" smtClean="0">
                <a:latin typeface="Arial Narrow" pitchFamily="34" charset="0"/>
                <a:cs typeface="Arial" pitchFamily="34" charset="0"/>
              </a:rPr>
              <a:t>-Préservation de la qualité de l’eau contre les pollutions,</a:t>
            </a:r>
          </a:p>
          <a:p>
            <a:pPr algn="ctr"/>
            <a:r>
              <a:rPr lang="fr-FR" b="1" smtClean="0">
                <a:latin typeface="Arial Narrow" pitchFamily="34" charset="0"/>
                <a:cs typeface="Arial" pitchFamily="34" charset="0"/>
              </a:rPr>
              <a:t>-Préservation des milieux aquatiques et de la biodiversité</a:t>
            </a:r>
          </a:p>
          <a:p>
            <a:pPr algn="ctr"/>
            <a:r>
              <a:rPr lang="fr-FR" b="1" smtClean="0">
                <a:latin typeface="Arial Narrow" pitchFamily="34" charset="0"/>
                <a:cs typeface="Arial" pitchFamily="34" charset="0"/>
              </a:rPr>
              <a:t>  </a:t>
            </a:r>
            <a:endParaRPr lang="fr-FR" b="1">
              <a:latin typeface="Arial Narrow" pitchFamily="34" charset="0"/>
              <a:cs typeface="Arial" pitchFamily="34" charset="0"/>
            </a:endParaRPr>
          </a:p>
        </p:txBody>
      </p:sp>
      <p:sp>
        <p:nvSpPr>
          <p:cNvPr id="6" name="Flèche vers le bas 5"/>
          <p:cNvSpPr/>
          <p:nvPr/>
        </p:nvSpPr>
        <p:spPr>
          <a:xfrm>
            <a:off x="3923928" y="580526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1619672" y="6309320"/>
            <a:ext cx="5328592" cy="369332"/>
          </a:xfrm>
          <a:prstGeom prst="rect">
            <a:avLst/>
          </a:prstGeom>
          <a:noFill/>
        </p:spPr>
        <p:txBody>
          <a:bodyPr wrap="square" rtlCol="0">
            <a:spAutoFit/>
          </a:bodyPr>
          <a:lstStyle/>
          <a:p>
            <a:r>
              <a:rPr lang="fr-FR" b="1" smtClean="0">
                <a:solidFill>
                  <a:srgbClr val="00B050"/>
                </a:solidFill>
                <a:latin typeface="Arial" pitchFamily="34" charset="0"/>
                <a:cs typeface="Arial" pitchFamily="34" charset="0"/>
              </a:rPr>
              <a:t>Vont concerner l’activité agricole….</a:t>
            </a:r>
            <a:endParaRPr lang="fr-FR" b="1">
              <a:solidFill>
                <a:srgbClr val="00B050"/>
              </a:solidFill>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42918"/>
            <a:ext cx="8501122" cy="4801314"/>
          </a:xfrm>
          <a:prstGeom prst="rect">
            <a:avLst/>
          </a:prstGeom>
        </p:spPr>
        <p:txBody>
          <a:bodyPr wrap="square">
            <a:spAutoFit/>
          </a:bodyPr>
          <a:lstStyle/>
          <a:p>
            <a:r>
              <a:rPr lang="fr-FR" b="1" dirty="0" smtClean="0">
                <a:latin typeface="Arial" pitchFamily="34" charset="0"/>
                <a:cs typeface="Arial" pitchFamily="34" charset="0"/>
              </a:rPr>
              <a:t>Articuler</a:t>
            </a:r>
            <a:r>
              <a:rPr lang="fr-FR" b="1" dirty="0" smtClean="0">
                <a:solidFill>
                  <a:srgbClr val="00B050"/>
                </a:solidFill>
                <a:latin typeface="Arial" pitchFamily="34" charset="0"/>
                <a:cs typeface="Arial" pitchFamily="34" charset="0"/>
              </a:rPr>
              <a:t>  </a:t>
            </a:r>
            <a:r>
              <a:rPr lang="fr-FR" b="1" dirty="0" smtClean="0">
                <a:latin typeface="Arial" pitchFamily="34" charset="0"/>
                <a:cs typeface="Arial" pitchFamily="34" charset="0"/>
              </a:rPr>
              <a:t> la transition agro-écologique avec la protection des  ressources en eau, la biodiversité et les circuits courts alimentaires  dans les territoires </a:t>
            </a:r>
          </a:p>
          <a:p>
            <a:r>
              <a:rPr lang="fr-FR" dirty="0" smtClean="0"/>
              <a:t> </a:t>
            </a:r>
          </a:p>
          <a:p>
            <a:r>
              <a:rPr lang="fr-FR" dirty="0" smtClean="0"/>
              <a:t> </a:t>
            </a:r>
            <a:r>
              <a:rPr lang="fr-FR" b="1" dirty="0" smtClean="0">
                <a:latin typeface="Arial" pitchFamily="34" charset="0"/>
                <a:cs typeface="Arial" pitchFamily="34" charset="0"/>
              </a:rPr>
              <a:t>Outils :</a:t>
            </a:r>
          </a:p>
          <a:p>
            <a:r>
              <a:rPr lang="fr-FR" dirty="0" smtClean="0">
                <a:latin typeface="Arial" pitchFamily="34" charset="0"/>
                <a:cs typeface="Arial" pitchFamily="34" charset="0"/>
              </a:rPr>
              <a:t>Contrats territoriaux  dans le cadre du </a:t>
            </a:r>
            <a:r>
              <a:rPr lang="fr-FR" smtClean="0">
                <a:latin typeface="Arial" pitchFamily="34" charset="0"/>
                <a:cs typeface="Arial" pitchFamily="34" charset="0"/>
              </a:rPr>
              <a:t>programme Re-Sources (initié en 2000) </a:t>
            </a:r>
            <a:endParaRPr lang="fr-FR" dirty="0" smtClean="0">
              <a:latin typeface="Arial" pitchFamily="34" charset="0"/>
              <a:cs typeface="Arial" pitchFamily="34" charset="0"/>
            </a:endParaRPr>
          </a:p>
          <a:p>
            <a:r>
              <a:rPr lang="fr-FR" dirty="0" smtClean="0">
                <a:latin typeface="Arial" pitchFamily="34" charset="0"/>
                <a:cs typeface="Arial" pitchFamily="34" charset="0"/>
              </a:rPr>
              <a:t> financé par la Région Nouvelle-Aquitaine, les Départements les Agences de l'eau Loire-Bretagne et Adour Garonne et les ECPI participantes</a:t>
            </a:r>
          </a:p>
          <a:p>
            <a:r>
              <a:rPr lang="fr-FR" dirty="0" smtClean="0">
                <a:latin typeface="Arial" pitchFamily="34" charset="0"/>
                <a:cs typeface="Arial" pitchFamily="34" charset="0"/>
              </a:rPr>
              <a:t>(périodes :2009-2014, le 2</a:t>
            </a:r>
            <a:r>
              <a:rPr lang="fr-FR" baseline="30000" dirty="0" smtClean="0">
                <a:latin typeface="Arial" pitchFamily="34" charset="0"/>
                <a:cs typeface="Arial" pitchFamily="34" charset="0"/>
              </a:rPr>
              <a:t>ème</a:t>
            </a:r>
            <a:r>
              <a:rPr lang="fr-FR" dirty="0" smtClean="0">
                <a:latin typeface="Arial" pitchFamily="34" charset="0"/>
                <a:cs typeface="Arial" pitchFamily="34" charset="0"/>
              </a:rPr>
              <a:t> 2015-2020, le 3</a:t>
            </a:r>
            <a:r>
              <a:rPr lang="fr-FR" baseline="30000" dirty="0" smtClean="0">
                <a:latin typeface="Arial" pitchFamily="34" charset="0"/>
                <a:cs typeface="Arial" pitchFamily="34" charset="0"/>
              </a:rPr>
              <a:t>ème</a:t>
            </a:r>
            <a:r>
              <a:rPr lang="fr-FR" dirty="0" smtClean="0">
                <a:latin typeface="Arial" pitchFamily="34" charset="0"/>
                <a:cs typeface="Arial" pitchFamily="34" charset="0"/>
              </a:rPr>
              <a:t> est en préparation 2021-2026.</a:t>
            </a:r>
          </a:p>
          <a:p>
            <a:r>
              <a:rPr lang="fr-FR" smtClean="0">
                <a:latin typeface="Arial" pitchFamily="34" charset="0"/>
                <a:cs typeface="Arial" pitchFamily="34" charset="0"/>
              </a:rPr>
              <a:t>-</a:t>
            </a:r>
            <a:r>
              <a:rPr lang="fr-FR" smtClean="0">
                <a:latin typeface="Arial" pitchFamily="34" charset="0"/>
                <a:cs typeface="Arial" pitchFamily="34" charset="0"/>
              </a:rPr>
              <a:t>CTMA (Coontrat Territorial Milieux Aquatiques, Contrat territorial de bassin </a:t>
            </a:r>
            <a:endParaRPr lang="fr-FR" dirty="0" smtClean="0">
              <a:latin typeface="Arial" pitchFamily="34" charset="0"/>
              <a:cs typeface="Arial" pitchFamily="34" charset="0"/>
            </a:endParaRPr>
          </a:p>
          <a:p>
            <a:r>
              <a:rPr lang="fr-FR" smtClean="0">
                <a:latin typeface="Arial" pitchFamily="34" charset="0"/>
                <a:cs typeface="Arial" pitchFamily="34" charset="0"/>
              </a:rPr>
              <a:t>-La </a:t>
            </a:r>
            <a:r>
              <a:rPr lang="fr-FR" dirty="0" smtClean="0">
                <a:latin typeface="Arial" pitchFamily="34" charset="0"/>
                <a:cs typeface="Arial" pitchFamily="34" charset="0"/>
              </a:rPr>
              <a:t>GEMAPI: donne des compétences  aux collectivités territoriales  pour </a:t>
            </a:r>
            <a:r>
              <a:rPr lang="fr-FR" smtClean="0">
                <a:latin typeface="Arial" pitchFamily="34" charset="0"/>
                <a:cs typeface="Arial" pitchFamily="34" charset="0"/>
              </a:rPr>
              <a:t>agir en </a:t>
            </a:r>
            <a:r>
              <a:rPr lang="fr-FR" dirty="0" smtClean="0">
                <a:latin typeface="Arial" pitchFamily="34" charset="0"/>
                <a:cs typeface="Arial" pitchFamily="34" charset="0"/>
              </a:rPr>
              <a:t>faveur de la biodiversité dans les milieux aquatiques ( marais, </a:t>
            </a:r>
            <a:r>
              <a:rPr lang="fr-FR" dirty="0" err="1" smtClean="0">
                <a:latin typeface="Arial" pitchFamily="34" charset="0"/>
                <a:cs typeface="Arial" pitchFamily="34" charset="0"/>
              </a:rPr>
              <a:t>rivièreset</a:t>
            </a:r>
            <a:r>
              <a:rPr lang="fr-FR" dirty="0" smtClean="0">
                <a:latin typeface="Arial" pitchFamily="34" charset="0"/>
                <a:cs typeface="Arial" pitchFamily="34" charset="0"/>
              </a:rPr>
              <a:t> annexes </a:t>
            </a:r>
            <a:r>
              <a:rPr lang="fr-FR" smtClean="0">
                <a:latin typeface="Arial" pitchFamily="34" charset="0"/>
                <a:cs typeface="Arial" pitchFamily="34" charset="0"/>
              </a:rPr>
              <a:t>hydrauliques )</a:t>
            </a:r>
            <a:endParaRPr lang="fr-FR" dirty="0" smtClean="0">
              <a:latin typeface="Arial" pitchFamily="34" charset="0"/>
              <a:cs typeface="Arial" pitchFamily="34" charset="0"/>
            </a:endParaRPr>
          </a:p>
          <a:p>
            <a:endParaRPr lang="fr-FR" dirty="0" smtClean="0">
              <a:latin typeface="Arial" pitchFamily="34" charset="0"/>
              <a:cs typeface="Arial" pitchFamily="34" charset="0"/>
            </a:endParaRPr>
          </a:p>
          <a:p>
            <a:endParaRPr lang="fr-FR" dirty="0" smtClean="0"/>
          </a:p>
          <a:p>
            <a:r>
              <a:rPr lang="fr-FR" b="1" dirty="0" smtClean="0">
                <a:latin typeface="Arial" pitchFamily="34" charset="0"/>
                <a:cs typeface="Arial" pitchFamily="34" charset="0"/>
              </a:rPr>
              <a:t>Faire </a:t>
            </a:r>
            <a:r>
              <a:rPr lang="fr-FR" b="1" smtClean="0">
                <a:latin typeface="Arial" pitchFamily="34" charset="0"/>
                <a:cs typeface="Arial" pitchFamily="34" charset="0"/>
              </a:rPr>
              <a:t>converger la </a:t>
            </a:r>
            <a:r>
              <a:rPr lang="fr-FR" b="1" dirty="0">
                <a:latin typeface="Arial" pitchFamily="34" charset="0"/>
                <a:cs typeface="Arial" pitchFamily="34" charset="0"/>
              </a:rPr>
              <a:t>production agricole et la production </a:t>
            </a:r>
            <a:r>
              <a:rPr lang="fr-FR" b="1" dirty="0" smtClean="0">
                <a:latin typeface="Arial" pitchFamily="34" charset="0"/>
                <a:cs typeface="Arial" pitchFamily="34" charset="0"/>
              </a:rPr>
              <a:t>alimentaire par la mise en place des Plans Alimentaires Territoriaux) dans les Aires d’Alimentation de Captages prioritaires pour l’eau potable  </a:t>
            </a:r>
            <a:endParaRPr lang="fr-FR" b="1" dirty="0">
              <a:latin typeface="Arial" pitchFamily="34" charset="0"/>
              <a:cs typeface="Arial" pitchFamily="34" charset="0"/>
            </a:endParaRPr>
          </a:p>
        </p:txBody>
      </p:sp>
      <p:sp>
        <p:nvSpPr>
          <p:cNvPr id="3" name="Flèche vers le bas 2"/>
          <p:cNvSpPr/>
          <p:nvPr/>
        </p:nvSpPr>
        <p:spPr>
          <a:xfrm>
            <a:off x="4067944" y="3789040"/>
            <a:ext cx="45719" cy="432048"/>
          </a:xfrm>
          <a:prstGeom prst="down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3528" y="260648"/>
            <a:ext cx="8352928" cy="3139321"/>
          </a:xfrm>
          <a:prstGeom prst="rect">
            <a:avLst/>
          </a:prstGeom>
          <a:noFill/>
        </p:spPr>
        <p:txBody>
          <a:bodyPr wrap="square" rtlCol="0">
            <a:spAutoFit/>
          </a:bodyPr>
          <a:lstStyle/>
          <a:p>
            <a:endParaRPr lang="fr-FR" smtClean="0">
              <a:latin typeface="Arial" pitchFamily="34" charset="0"/>
              <a:cs typeface="Arial" pitchFamily="34" charset="0"/>
            </a:endParaRPr>
          </a:p>
          <a:p>
            <a:r>
              <a:rPr lang="fr-FR" b="1" smtClean="0">
                <a:latin typeface="Arial" pitchFamily="34" charset="0"/>
                <a:cs typeface="Arial" pitchFamily="34" charset="0"/>
              </a:rPr>
              <a:t>Une forte pression  sur les ressources en eau</a:t>
            </a:r>
          </a:p>
          <a:p>
            <a:endParaRPr lang="fr-FR" b="1" smtClean="0">
              <a:latin typeface="Arial" pitchFamily="34" charset="0"/>
              <a:cs typeface="Arial" pitchFamily="34" charset="0"/>
            </a:endParaRPr>
          </a:p>
          <a:p>
            <a:r>
              <a:rPr lang="fr-FR" smtClean="0">
                <a:latin typeface="Arial" pitchFamily="34" charset="0"/>
                <a:cs typeface="Arial" pitchFamily="34" charset="0"/>
              </a:rPr>
              <a:t>L’ensemble des 4 département de Poitou- Charentes  sont classés  </a:t>
            </a:r>
            <a:r>
              <a:rPr lang="fr-FR" smtClean="0">
                <a:latin typeface="Arial" pitchFamily="34" charset="0"/>
                <a:cs typeface="Arial" pitchFamily="34" charset="0"/>
              </a:rPr>
              <a:t>en ZRE (Zone de répartition </a:t>
            </a:r>
            <a:r>
              <a:rPr lang="fr-FR" smtClean="0">
                <a:latin typeface="Arial" pitchFamily="34" charset="0"/>
                <a:cs typeface="Arial" pitchFamily="34" charset="0"/>
              </a:rPr>
              <a:t>des </a:t>
            </a:r>
            <a:r>
              <a:rPr lang="fr-FR" smtClean="0">
                <a:latin typeface="Arial" pitchFamily="34" charset="0"/>
                <a:cs typeface="Arial" pitchFamily="34" charset="0"/>
              </a:rPr>
              <a:t>eaux) avec une demande supérieure à </a:t>
            </a:r>
            <a:r>
              <a:rPr lang="fr-FR" smtClean="0">
                <a:latin typeface="Arial" pitchFamily="34" charset="0"/>
                <a:cs typeface="Arial" pitchFamily="34" charset="0"/>
              </a:rPr>
              <a:t>la </a:t>
            </a:r>
            <a:r>
              <a:rPr lang="fr-FR" smtClean="0">
                <a:latin typeface="Arial" pitchFamily="34" charset="0"/>
                <a:cs typeface="Arial" pitchFamily="34" charset="0"/>
              </a:rPr>
              <a:t>disponibilité de la ressource  et ZSCE (Zone  soumise à contraintes environnementales, </a:t>
            </a:r>
            <a:r>
              <a:rPr lang="fr-FR" smtClean="0">
                <a:latin typeface="Arial" pitchFamily="34" charset="0"/>
                <a:cs typeface="Arial" pitchFamily="34" charset="0"/>
              </a:rPr>
              <a:t>nappes </a:t>
            </a:r>
            <a:r>
              <a:rPr lang="fr-FR" smtClean="0">
                <a:latin typeface="Arial" pitchFamily="34" charset="0"/>
                <a:cs typeface="Arial" pitchFamily="34" charset="0"/>
              </a:rPr>
              <a:t>vulnérable) autorisant le préfet à prendre des arrêtés de déclaration d’utilité publique (DUP) pour imposer des rrestrictions d’usage.</a:t>
            </a:r>
          </a:p>
          <a:p>
            <a:endParaRPr lang="fr-FR" smtClean="0">
              <a:latin typeface="Arial" pitchFamily="34" charset="0"/>
              <a:cs typeface="Arial" pitchFamily="34" charset="0"/>
            </a:endParaRPr>
          </a:p>
          <a:p>
            <a:r>
              <a:rPr lang="fr-FR" smtClean="0">
                <a:latin typeface="Arial" pitchFamily="34" charset="0"/>
                <a:cs typeface="Arial" pitchFamily="34" charset="0"/>
              </a:rPr>
              <a:t>Les nappes souterraines sont très sensibles aux pollutions par les nitrates et pesticides  et beaucoup  de masses d’eau de qualité médiocre..</a:t>
            </a:r>
            <a:endParaRPr lang="fr-F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1493</TotalTime>
  <Words>1355</Words>
  <Application>Microsoft Office PowerPoint</Application>
  <PresentationFormat>Affichage à l'écran (4:3)</PresentationFormat>
  <Paragraphs>105</Paragraphs>
  <Slides>15</Slides>
  <Notes>2</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Oriel</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 Windows</dc:creator>
  <cp:lastModifiedBy>ASUS</cp:lastModifiedBy>
  <cp:revision>47</cp:revision>
  <dcterms:created xsi:type="dcterms:W3CDTF">2022-01-19T13:30:36Z</dcterms:created>
  <dcterms:modified xsi:type="dcterms:W3CDTF">2022-01-20T17:15:14Z</dcterms:modified>
</cp:coreProperties>
</file>